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media/image77.jpg" ContentType="image/png"/>
  <Override PartName="/ppt/media/image78.jpg" ContentType="image/png"/>
  <Override PartName="/ppt/media/image79.jpg" ContentType="image/png"/>
  <Override PartName="/ppt/media/image8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73" r:id="rId2"/>
    <p:sldId id="256" r:id="rId3"/>
    <p:sldId id="321" r:id="rId4"/>
    <p:sldId id="285" r:id="rId5"/>
    <p:sldId id="322" r:id="rId6"/>
    <p:sldId id="324" r:id="rId7"/>
    <p:sldId id="323" r:id="rId8"/>
    <p:sldId id="325" r:id="rId9"/>
    <p:sldId id="326" r:id="rId10"/>
    <p:sldId id="327" r:id="rId11"/>
    <p:sldId id="372" r:id="rId12"/>
    <p:sldId id="328" r:id="rId13"/>
    <p:sldId id="330" r:id="rId14"/>
    <p:sldId id="331" r:id="rId15"/>
    <p:sldId id="332" r:id="rId16"/>
    <p:sldId id="333" r:id="rId17"/>
    <p:sldId id="334" r:id="rId18"/>
    <p:sldId id="335" r:id="rId19"/>
    <p:sldId id="337" r:id="rId20"/>
    <p:sldId id="338" r:id="rId21"/>
    <p:sldId id="339" r:id="rId22"/>
    <p:sldId id="340" r:id="rId23"/>
    <p:sldId id="341" r:id="rId24"/>
    <p:sldId id="343" r:id="rId25"/>
    <p:sldId id="345" r:id="rId26"/>
    <p:sldId id="346" r:id="rId27"/>
    <p:sldId id="347" r:id="rId28"/>
    <p:sldId id="349" r:id="rId29"/>
    <p:sldId id="350" r:id="rId30"/>
    <p:sldId id="352" r:id="rId31"/>
    <p:sldId id="353" r:id="rId32"/>
    <p:sldId id="354" r:id="rId33"/>
    <p:sldId id="355" r:id="rId34"/>
    <p:sldId id="369" r:id="rId35"/>
    <p:sldId id="370" r:id="rId36"/>
    <p:sldId id="371" r:id="rId37"/>
    <p:sldId id="357" r:id="rId38"/>
    <p:sldId id="358" r:id="rId39"/>
    <p:sldId id="359" r:id="rId40"/>
    <p:sldId id="360" r:id="rId41"/>
    <p:sldId id="361" r:id="rId42"/>
    <p:sldId id="363" r:id="rId43"/>
    <p:sldId id="364" r:id="rId44"/>
    <p:sldId id="365" r:id="rId45"/>
    <p:sldId id="366" r:id="rId46"/>
    <p:sldId id="367" r:id="rId47"/>
    <p:sldId id="368" r:id="rId48"/>
  </p:sldIdLst>
  <p:sldSz cx="12192000" cy="6858000"/>
  <p:notesSz cx="6858000" cy="9144000"/>
  <p:embeddedFontLst>
    <p:embeddedFont>
      <p:font typeface="Montserrat" panose="00000500000000000000" pitchFamily="50" charset="-52"/>
      <p:regular r:id="rId51"/>
      <p:bold r:id="rId52"/>
      <p:italic r:id="rId53"/>
      <p:boldItalic r:id="rId54"/>
    </p:embeddedFont>
    <p:embeddedFont>
      <p:font typeface="Montserrat Medium" panose="00000600000000000000" pitchFamily="50" charset="-52"/>
      <p:regular r:id="rId55"/>
      <p: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8" userDrawn="1">
          <p15:clr>
            <a:srgbClr val="A4A3A4"/>
          </p15:clr>
        </p15:guide>
        <p15:guide id="2" pos="414" userDrawn="1">
          <p15:clr>
            <a:srgbClr val="A4A3A4"/>
          </p15:clr>
        </p15:guide>
        <p15:guide id="3" orient="horz" pos="935" userDrawn="1">
          <p15:clr>
            <a:srgbClr val="A4A3A4"/>
          </p15:clr>
        </p15:guide>
        <p15:guide id="4" orient="horz" pos="1207" userDrawn="1">
          <p15:clr>
            <a:srgbClr val="A4A3A4"/>
          </p15:clr>
        </p15:guide>
        <p15:guide id="5" pos="42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6800"/>
    <a:srgbClr val="587CB2"/>
    <a:srgbClr val="FBFBFB"/>
    <a:srgbClr val="A8D3FD"/>
    <a:srgbClr val="002060"/>
    <a:srgbClr val="EDEFF3"/>
    <a:srgbClr val="F6F7F8"/>
    <a:srgbClr val="6C99E2"/>
    <a:srgbClr val="005192"/>
    <a:srgbClr val="FF99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711" autoAdjust="0"/>
  </p:normalViewPr>
  <p:slideViewPr>
    <p:cSldViewPr snapToObjects="1">
      <p:cViewPr>
        <p:scale>
          <a:sx n="116" d="100"/>
          <a:sy n="116" d="100"/>
        </p:scale>
        <p:origin x="-162" y="-48"/>
      </p:cViewPr>
      <p:guideLst>
        <p:guide orient="horz" pos="228"/>
        <p:guide orient="horz" pos="935"/>
        <p:guide orient="horz" pos="1207"/>
        <p:guide pos="414"/>
        <p:guide pos="421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90"/>
    </p:cViewPr>
  </p:sorterViewPr>
  <p:notesViewPr>
    <p:cSldViewPr snapToObjects="1">
      <p:cViewPr varScale="1">
        <p:scale>
          <a:sx n="100" d="100"/>
          <a:sy n="100" d="100"/>
        </p:scale>
        <p:origin x="3552" y="78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>
                <a:solidFill>
                  <a:schemeClr val="accent5">
                    <a:lumMod val="50000"/>
                  </a:schemeClr>
                </a:solidFill>
              </a:defRPr>
            </a:pPr>
            <a:r>
              <a:rPr lang="ru-RU">
                <a:solidFill>
                  <a:schemeClr val="accent5">
                    <a:lumMod val="50000"/>
                  </a:schemeClr>
                </a:solidFill>
              </a:rPr>
              <a:t>Динамика увеличения заработной платы</a:t>
            </a:r>
          </a:p>
        </c:rich>
      </c:tx>
      <c:layout>
        <c:manualLayout>
          <c:xMode val="edge"/>
          <c:yMode val="edge"/>
          <c:x val="0.16923602067913954"/>
          <c:y val="1.328693954391768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933307068380105"/>
          <c:y val="0.19554184959385723"/>
          <c:w val="0.83065700047646407"/>
          <c:h val="0.685452089369190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40941.699999999997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E48-4778-AD97-771AD0A6243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44347.4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E48-4778-AD97-771AD0A6243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49806.9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E48-4778-AD97-771AD0A624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3837696"/>
        <c:axId val="23859968"/>
      </c:barChart>
      <c:catAx>
        <c:axId val="238376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3859968"/>
        <c:crosses val="autoZero"/>
        <c:auto val="1"/>
        <c:lblAlgn val="ctr"/>
        <c:lblOffset val="100"/>
        <c:noMultiLvlLbl val="0"/>
      </c:catAx>
      <c:valAx>
        <c:axId val="23859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3837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467894961382353"/>
          <c:y val="0.94303300687865488"/>
          <c:w val="0.76703079572926702"/>
          <c:h val="4.3422975062654405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Montserrat Medium" panose="00000600000000000000" pitchFamily="50" charset="-52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 algn="ctr"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Динамика роста численности работников</a:t>
            </a:r>
          </a:p>
        </c:rich>
      </c:tx>
      <c:layout>
        <c:manualLayout>
          <c:xMode val="edge"/>
          <c:yMode val="edge"/>
          <c:x val="0.14468244253753823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933307068380105"/>
          <c:y val="0.1955418495938572"/>
          <c:w val="0.83065700047646407"/>
          <c:h val="0.685452089369190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3711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0D5-4327-92D3-5DB6B2E4A49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4210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0D5-4327-92D3-5DB6B2E4A49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5587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0D5-4327-92D3-5DB6B2E4A4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3905408"/>
        <c:axId val="23906944"/>
      </c:barChart>
      <c:catAx>
        <c:axId val="23905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3906944"/>
        <c:crosses val="autoZero"/>
        <c:auto val="1"/>
        <c:lblAlgn val="ctr"/>
        <c:lblOffset val="100"/>
        <c:noMultiLvlLbl val="0"/>
      </c:catAx>
      <c:valAx>
        <c:axId val="2390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3905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467894961382353"/>
          <c:y val="0.94303300687865488"/>
          <c:w val="0.76703079572926702"/>
          <c:h val="4.3422975062654398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Montserrat Medium" panose="00000600000000000000" pitchFamily="50" charset="-52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76365176951402"/>
          <c:y val="6.2566832367672492E-2"/>
          <c:w val="0.52814202120830311"/>
          <c:h val="0.80014332971700808"/>
        </c:manualLayout>
      </c:layout>
      <c:area3D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Дошкольные учреждения</c:v>
                </c:pt>
              </c:strCache>
            </c:strRef>
          </c:tx>
          <c:spPr>
            <a:solidFill>
              <a:srgbClr val="6C99E2"/>
            </a:solidFill>
          </c:spPr>
          <c:dLbls>
            <c:dLbl>
              <c:idx val="0"/>
              <c:layout>
                <c:manualLayout>
                  <c:x val="3.7129651727559755E-2"/>
                  <c:y val="-2.76543535921070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047-4EAA-A7CD-CBE985DD1154}"/>
                </c:ext>
              </c:extLst>
            </c:dLbl>
            <c:dLbl>
              <c:idx val="1"/>
              <c:layout>
                <c:manualLayout>
                  <c:x val="-3.9083843923747126E-3"/>
                  <c:y val="3.312332406901787E-2"/>
                </c:manualLayout>
              </c:layout>
              <c:spPr/>
              <c:txPr>
                <a:bodyPr/>
                <a:lstStyle/>
                <a:p>
                  <a:pPr algn="ctr" rtl="0"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47-4EAA-A7CD-CBE985DD1154}"/>
                </c:ext>
              </c:extLst>
            </c:dLbl>
            <c:dLbl>
              <c:idx val="2"/>
              <c:layout>
                <c:manualLayout>
                  <c:x val="-2.1234651104965269E-2"/>
                  <c:y val="-4.5364109423409002E-2"/>
                </c:manualLayout>
              </c:layout>
              <c:spPr/>
              <c:txPr>
                <a:bodyPr/>
                <a:lstStyle/>
                <a:p>
                  <a:pPr algn="ctr" rtl="0"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047-4EAA-A7CD-CBE985DD1154}"/>
                </c:ext>
              </c:extLst>
            </c:dLbl>
            <c:dLbl>
              <c:idx val="3"/>
              <c:layout>
                <c:manualLayout>
                  <c:x val="-6.1185472545361157E-2"/>
                  <c:y val="-1.083598001070749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F29-4E0B-9EFB-99BDDC1D3052}"/>
                </c:ext>
              </c:extLst>
            </c:dLbl>
            <c:spPr>
              <a:noFill/>
              <a:ln w="25456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2018                   год</c:v>
                </c:pt>
                <c:pt idx="1">
                  <c:v>2019                  год</c:v>
                </c:pt>
                <c:pt idx="2">
                  <c:v>2020                  год</c:v>
                </c:pt>
                <c:pt idx="3">
                  <c:v>2021                 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15686</c:v>
                </c:pt>
                <c:pt idx="1">
                  <c:v>17684</c:v>
                </c:pt>
                <c:pt idx="2">
                  <c:v>19322</c:v>
                </c:pt>
                <c:pt idx="3">
                  <c:v>20520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047-4EAA-A7CD-CBE985DD11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Школы</c:v>
                </c:pt>
              </c:strCache>
            </c:strRef>
          </c:tx>
          <c:spPr>
            <a:solidFill>
              <a:srgbClr val="FF9961"/>
            </a:solidFill>
            <a:ln w="44525"/>
          </c:spPr>
          <c:dLbls>
            <c:dLbl>
              <c:idx val="0"/>
              <c:layout>
                <c:manualLayout>
                  <c:x val="4.8854804904683892E-2"/>
                  <c:y val="-9.592609970646016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33990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047-4EAA-A7CD-CBE985DD1154}"/>
                </c:ext>
              </c:extLst>
            </c:dLbl>
            <c:dLbl>
              <c:idx val="1"/>
              <c:layout>
                <c:manualLayout>
                  <c:x val="1.4392143294978085E-3"/>
                  <c:y val="-1.7767558365962895E-2"/>
                </c:manualLayout>
              </c:layout>
              <c:spPr/>
              <c:txPr>
                <a:bodyPr/>
                <a:lstStyle/>
                <a:p>
                  <a:pPr algn="ctr" rtl="0"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047-4EAA-A7CD-CBE985DD1154}"/>
                </c:ext>
              </c:extLst>
            </c:dLbl>
            <c:dLbl>
              <c:idx val="2"/>
              <c:layout>
                <c:manualLayout>
                  <c:x val="-3.0136128144017633E-2"/>
                  <c:y val="-0.1178525410795121"/>
                </c:manualLayout>
              </c:layout>
              <c:spPr/>
              <c:txPr>
                <a:bodyPr/>
                <a:lstStyle/>
                <a:p>
                  <a:pPr algn="ctr" rtl="0"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047-4EAA-A7CD-CBE985DD1154}"/>
                </c:ext>
              </c:extLst>
            </c:dLbl>
            <c:dLbl>
              <c:idx val="3"/>
              <c:layout>
                <c:manualLayout>
                  <c:x val="-5.8841994551610516E-2"/>
                  <c:y val="-8.0893377084326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29-4E0B-9EFB-99BDDC1D3052}"/>
                </c:ext>
              </c:extLst>
            </c:dLbl>
            <c:spPr>
              <a:noFill/>
              <a:ln w="25456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2018                   год</c:v>
                </c:pt>
                <c:pt idx="1">
                  <c:v>2019                  год</c:v>
                </c:pt>
                <c:pt idx="2">
                  <c:v>2020                  год</c:v>
                </c:pt>
                <c:pt idx="3">
                  <c:v>2021                 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33990</c:v>
                </c:pt>
                <c:pt idx="1">
                  <c:v>38787</c:v>
                </c:pt>
                <c:pt idx="2">
                  <c:v>43274</c:v>
                </c:pt>
                <c:pt idx="3" formatCode="#,##0">
                  <c:v>49646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047-4EAA-A7CD-CBE985DD11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Depth val="186"/>
        <c:axId val="63348096"/>
        <c:axId val="63358080"/>
        <c:axId val="23909248"/>
      </c:area3DChart>
      <c:catAx>
        <c:axId val="63348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ru-RU"/>
          </a:p>
        </c:txPr>
        <c:crossAx val="63358080"/>
        <c:crosses val="autoZero"/>
        <c:auto val="1"/>
        <c:lblAlgn val="ctr"/>
        <c:lblOffset val="100"/>
        <c:tickLblSkip val="1"/>
        <c:noMultiLvlLbl val="0"/>
      </c:catAx>
      <c:valAx>
        <c:axId val="63358080"/>
        <c:scaling>
          <c:orientation val="minMax"/>
          <c:max val="45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3348096"/>
        <c:crosses val="autoZero"/>
        <c:crossBetween val="midCat"/>
        <c:majorUnit val="20000"/>
        <c:minorUnit val="4000"/>
      </c:valAx>
      <c:serAx>
        <c:axId val="23909248"/>
        <c:scaling>
          <c:orientation val="minMax"/>
        </c:scaling>
        <c:delete val="1"/>
        <c:axPos val="b"/>
        <c:majorTickMark val="out"/>
        <c:minorTickMark val="none"/>
        <c:tickLblPos val="nextTo"/>
        <c:crossAx val="63358080"/>
        <c:crosses val="autoZero"/>
      </c:serAx>
    </c:plotArea>
    <c:legend>
      <c:legendPos val="r"/>
      <c:legendEntry>
        <c:idx val="0"/>
        <c:txPr>
          <a:bodyPr/>
          <a:lstStyle/>
          <a:p>
            <a:pPr rtl="0">
              <a:defRPr/>
            </a:pPr>
            <a:endParaRPr lang="ru-RU"/>
          </a:p>
        </c:txPr>
      </c:legendEntry>
      <c:legendEntry>
        <c:idx val="1"/>
        <c:txPr>
          <a:bodyPr/>
          <a:lstStyle/>
          <a:p>
            <a:pPr rtl="0">
              <a:defRPr/>
            </a:pPr>
            <a:endParaRPr lang="ru-RU"/>
          </a:p>
        </c:txPr>
      </c:legendEntry>
      <c:layout>
        <c:manualLayout>
          <c:xMode val="edge"/>
          <c:yMode val="edge"/>
          <c:x val="0.74376182748035868"/>
          <c:y val="0.34368069505817833"/>
          <c:w val="0.24648786717752241"/>
          <c:h val="0.31485587583148572"/>
        </c:manualLayout>
      </c:layout>
      <c:overlay val="0"/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zero"/>
    <c:showDLblsOverMax val="0"/>
  </c:chart>
  <c:txPr>
    <a:bodyPr rot="5400000" vert="horz"/>
    <a:lstStyle/>
    <a:p>
      <a:pPr>
        <a:defRPr sz="1803">
          <a:latin typeface="Montserrat Medium" panose="00000600000000000000" pitchFamily="50" charset="-52"/>
        </a:defRPr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1E3813-B539-4289-866D-6EBD9837954E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83212313-EE2E-4C1F-B5A8-189EB5997F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3995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1F6A482-0D11-4666-BD90-457CC1E459E1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28F3BEA-801D-420D-BE6B-C02C6C06A0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6340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174B38F-3524-444A-BB9E-46DAA00ED767}" type="slidenum">
              <a:rPr lang="ru-RU" altLang="ru-RU" smtClean="0"/>
              <a:pPr/>
              <a:t>3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8F3BEA-801D-420D-BE6B-C02C6C06A04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021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174B38F-3524-444A-BB9E-46DAA00ED767}" type="slidenum">
              <a:rPr lang="ru-RU" altLang="ru-RU" smtClean="0"/>
              <a:pPr/>
              <a:t>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94466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91029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939E00E-B516-4192-9BB6-97AB52833A05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DE6BEC2E-1CE8-4495-A14C-09D8D015A1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3571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F036201-5DF5-4978-8A9D-558BB1A3A80C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18276E6-11CB-4A57-880E-74EA72AEDB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039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C4DE0CE-BE4F-45FE-8068-5899E247CCD5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F6CEFC8-4085-44D6-8753-948631D423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7909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EDA3798-84F2-4826-8479-9B6548A5FDA0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0388550-0005-4216-8F8A-B2401ED002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4432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54A31F8-0133-4D57-84E0-F39154F637C3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D5548810-1941-4D35-A79E-8BEA78366D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8165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E0467C3-7A4C-42A4-B96C-4A6962300955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BC16E7BF-4CA8-4DAC-986C-F56615425F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060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24EF61B-22E8-4679-ACE3-C2FCF4479FDE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72FA1ED4-5B61-49A0-9DE1-4AD91344AC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5682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3DB8CA0-DEBF-4321-9EBA-F1EC44A554BA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2306B3D-04B1-456F-9AE3-146C8B8131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5190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C4A1FBD-6063-42AE-82FD-383A69C62AEE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95A2953-8B97-404B-B560-04DD111B9F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5466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946833A-E9E2-497C-8551-8D7CB9F93F8F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2F65A26-1613-4333-9A33-A3558C654C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668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95325" y="620713"/>
            <a:ext cx="1080135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95325" y="1981200"/>
            <a:ext cx="10801350" cy="419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 Bold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 Bold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 Bold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 Bold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 Bold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 Bold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 Bold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 Bold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microsoft.com/office/2007/relationships/hdphoto" Target="../media/hdphoto2.wdp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2.sv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4.wdp"/><Relationship Id="rId10" Type="http://schemas.openxmlformats.org/officeDocument/2006/relationships/image" Target="../media/image27.png"/><Relationship Id="rId4" Type="http://schemas.openxmlformats.org/officeDocument/2006/relationships/image" Target="../media/image43.pn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sv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59.png"/><Relationship Id="rId4" Type="http://schemas.openxmlformats.org/officeDocument/2006/relationships/image" Target="../media/image6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7" Type="http://schemas.openxmlformats.org/officeDocument/2006/relationships/image" Target="../media/image77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6888110" y="4769420"/>
            <a:ext cx="9364662" cy="9364662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943840" y="-7588530"/>
            <a:ext cx="9364663" cy="9366251"/>
          </a:xfrm>
          <a:prstGeom prst="ellipse">
            <a:avLst/>
          </a:prstGeom>
          <a:solidFill>
            <a:schemeClr val="accent2">
              <a:alpha val="1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-7441880" y="928688"/>
            <a:ext cx="9366251" cy="9366250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pic>
        <p:nvPicPr>
          <p:cNvPr id="12293" name="Picture 7" descr="C:\Users\Маланин\Desktop\Online Educ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8" y="731838"/>
            <a:ext cx="5349875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Подзаголовок 2"/>
          <p:cNvSpPr txBox="1">
            <a:spLocks/>
          </p:cNvSpPr>
          <p:nvPr/>
        </p:nvSpPr>
        <p:spPr bwMode="auto">
          <a:xfrm>
            <a:off x="2058988" y="5692775"/>
            <a:ext cx="40354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ru-RU" altLang="ru-RU" sz="2800" dirty="0">
                <a:solidFill>
                  <a:schemeClr val="accent6">
                    <a:lumMod val="50000"/>
                  </a:schemeClr>
                </a:solidFill>
                <a:latin typeface="Montserrat Medium" panose="00000600000000000000" pitchFamily="50" charset="-52"/>
              </a:rPr>
              <a:t>27 августа 2021 года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32177" y="1539204"/>
            <a:ext cx="48890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tserrat Medium" panose="00000600000000000000" pitchFamily="50" charset="-52"/>
              </a:rPr>
              <a:t>Педагогический совет Всеволожского района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Montserrat Medium" panose="00000600000000000000" pitchFamily="50" charset="-52"/>
            </a:endParaRPr>
          </a:p>
        </p:txBody>
      </p:sp>
      <p:pic>
        <p:nvPicPr>
          <p:cNvPr id="12297" name="Picture 9" descr="C:\Users\Маланин\Desktop\Герб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550" y="184150"/>
            <a:ext cx="109696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85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4870450" y="-7418388"/>
            <a:ext cx="9364663" cy="9366251"/>
          </a:xfrm>
          <a:prstGeom prst="ellipse">
            <a:avLst/>
          </a:prstGeom>
          <a:solidFill>
            <a:schemeClr val="accent2">
              <a:alpha val="1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-7135813" y="531813"/>
            <a:ext cx="9366251" cy="9366250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078663" y="4487863"/>
            <a:ext cx="9364662" cy="9364662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CA77CA3F-D9D4-4C44-A7E8-A6FA7CA0E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6"/>
          <a:stretch/>
        </p:blipFill>
        <p:spPr bwMode="auto">
          <a:xfrm>
            <a:off x="668338" y="1384300"/>
            <a:ext cx="3242830" cy="2162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</a:ln>
          <a:effectLst/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21AC6525-E3FB-41DF-9E53-CFC6C50CD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21"/>
          <a:stretch/>
        </p:blipFill>
        <p:spPr bwMode="auto">
          <a:xfrm>
            <a:off x="4474585" y="1384299"/>
            <a:ext cx="3242830" cy="2162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xmlns="" id="{AEFCB6A4-9F4F-4AEC-9AA1-32262E7A8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0" t="12299" r="774" b="12299"/>
          <a:stretch/>
        </p:blipFill>
        <p:spPr bwMode="auto">
          <a:xfrm>
            <a:off x="668338" y="4116776"/>
            <a:ext cx="3242830" cy="2179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48C46B13-6DDA-41B9-B060-698BAF9B8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6"/>
          <a:stretch/>
        </p:blipFill>
        <p:spPr bwMode="auto">
          <a:xfrm>
            <a:off x="8184290" y="1384299"/>
            <a:ext cx="3242830" cy="2162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668338" y="368300"/>
            <a:ext cx="108124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2800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Совершенствование инфраструктуры образовательных учреждений </a:t>
            </a:r>
          </a:p>
        </p:txBody>
      </p:sp>
      <p:pic>
        <p:nvPicPr>
          <p:cNvPr id="18" name="Picture 4" descr="C:\Users\Маланин\Downloads\obrazovanie_logo_cvet_prav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560" y="-386083"/>
            <a:ext cx="2230864" cy="223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xmlns="" id="{AEFCB6A4-9F4F-4AEC-9AA1-32262E7A8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7" r="4066"/>
          <a:stretch/>
        </p:blipFill>
        <p:spPr bwMode="auto">
          <a:xfrm>
            <a:off x="4474584" y="4116776"/>
            <a:ext cx="3242831" cy="2179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xmlns="" id="{AEFCB6A4-9F4F-4AEC-9AA1-32262E7A8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9"/>
          <a:stretch/>
        </p:blipFill>
        <p:spPr bwMode="auto">
          <a:xfrm>
            <a:off x="8156384" y="4116776"/>
            <a:ext cx="3270735" cy="2179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119170" y="6405166"/>
            <a:ext cx="4343754" cy="37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МОУ «Ново-</a:t>
            </a:r>
            <a:r>
              <a:rPr lang="ru-RU" sz="1600" b="1" i="1" dirty="0" err="1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Девяткинская</a:t>
            </a:r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 СОШ №1»</a:t>
            </a:r>
            <a:endParaRPr lang="ru-RU" altLang="ru-RU" sz="1600" b="1" i="1" dirty="0">
              <a:solidFill>
                <a:schemeClr val="accent1"/>
              </a:solidFill>
              <a:latin typeface="Montserrat Medium" panose="00000600000000000000" pitchFamily="50" charset="-52"/>
              <a:ea typeface="Calibri" panose="020F0502020204030204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4462924" y="6405166"/>
            <a:ext cx="3672510" cy="37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МОБУ «СОШ «Токсовский ЦО»</a:t>
            </a:r>
            <a:endParaRPr lang="ru-RU" altLang="ru-RU" sz="1600" b="1" i="1" dirty="0">
              <a:solidFill>
                <a:schemeClr val="accent1"/>
              </a:solidFill>
              <a:latin typeface="Montserrat Medium" panose="00000600000000000000" pitchFamily="50" charset="-52"/>
              <a:ea typeface="Calibri" panose="020F0502020204030204" pitchFamily="34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 bwMode="auto">
          <a:xfrm>
            <a:off x="8317638" y="6405166"/>
            <a:ext cx="3195352" cy="37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МОУ «</a:t>
            </a:r>
            <a:r>
              <a:rPr lang="ru-RU" sz="1600" b="1" i="1" dirty="0" err="1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Щегловская</a:t>
            </a:r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 СОШ»</a:t>
            </a:r>
            <a:endParaRPr lang="ru-RU" altLang="ru-RU" sz="1600" b="1" i="1" dirty="0">
              <a:solidFill>
                <a:schemeClr val="accent1"/>
              </a:solidFill>
              <a:latin typeface="Montserrat Medium" panose="00000600000000000000" pitchFamily="50" charset="-52"/>
              <a:ea typeface="Calibri" panose="020F0502020204030204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7968260" y="3645030"/>
            <a:ext cx="3792734" cy="37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МОУ «</a:t>
            </a:r>
            <a:r>
              <a:rPr lang="en-US" sz="1600" b="1" i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C</a:t>
            </a:r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ОШ №5» г. Всеволожска</a:t>
            </a:r>
            <a:endParaRPr lang="ru-RU" altLang="ru-RU" sz="1600" b="1" i="1" dirty="0">
              <a:solidFill>
                <a:schemeClr val="accent1"/>
              </a:solidFill>
              <a:latin typeface="Montserrat Medium" panose="00000600000000000000" pitchFamily="50" charset="-52"/>
              <a:ea typeface="Calibri" panose="020F0502020204030204" pitchFamily="34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4474584" y="3645030"/>
            <a:ext cx="3195352" cy="37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МОУ «Дубровская СОШ»</a:t>
            </a:r>
            <a:endParaRPr lang="ru-RU" altLang="ru-RU" sz="1600" b="1" i="1" dirty="0">
              <a:solidFill>
                <a:schemeClr val="accent1"/>
              </a:solidFill>
              <a:latin typeface="Montserrat Medium" panose="00000600000000000000" pitchFamily="50" charset="-52"/>
              <a:ea typeface="Calibri" panose="020F0502020204030204" pitchFamily="34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479220" y="3645030"/>
            <a:ext cx="3600500" cy="37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МОБУ «СОШ «</a:t>
            </a:r>
            <a:r>
              <a:rPr lang="ru-RU" sz="1600" b="1" i="1" dirty="0" err="1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Янинский</a:t>
            </a:r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 ЦО»</a:t>
            </a:r>
            <a:endParaRPr lang="ru-RU" altLang="ru-RU" sz="1600" b="1" i="1" dirty="0">
              <a:solidFill>
                <a:schemeClr val="accent1"/>
              </a:solidFill>
              <a:latin typeface="Montserrat Medium" panose="00000600000000000000" pitchFamily="50" charset="-52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13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4870450" y="-7418388"/>
            <a:ext cx="9364663" cy="9366251"/>
          </a:xfrm>
          <a:prstGeom prst="ellipse">
            <a:avLst/>
          </a:prstGeom>
          <a:solidFill>
            <a:schemeClr val="accent2">
              <a:alpha val="1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-7135813" y="531813"/>
            <a:ext cx="9366251" cy="9366250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078663" y="4487863"/>
            <a:ext cx="9364662" cy="9364662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xmlns="" id="{AEFCB6A4-9F4F-4AEC-9AA1-32262E7A8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8"/>
          <a:stretch/>
        </p:blipFill>
        <p:spPr bwMode="auto">
          <a:xfrm>
            <a:off x="6564908" y="3760283"/>
            <a:ext cx="3563652" cy="2353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668338" y="368300"/>
            <a:ext cx="108124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2800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Совершенствование инфраструктуры образовательных учреждений </a:t>
            </a:r>
          </a:p>
        </p:txBody>
      </p:sp>
      <p:pic>
        <p:nvPicPr>
          <p:cNvPr id="18" name="Picture 4" descr="C:\Users\Маланин\Downloads\obrazovanie_logo_cvet_pra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560" y="-386083"/>
            <a:ext cx="2230864" cy="223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xmlns="" id="{AEFCB6A4-9F4F-4AEC-9AA1-32262E7A8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3"/>
          <a:stretch/>
        </p:blipFill>
        <p:spPr bwMode="auto">
          <a:xfrm>
            <a:off x="1487360" y="1296765"/>
            <a:ext cx="3563653" cy="2353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xmlns="" id="{AEFCB6A4-9F4F-4AEC-9AA1-32262E7A8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1"/>
          <a:stretch/>
        </p:blipFill>
        <p:spPr bwMode="auto">
          <a:xfrm>
            <a:off x="1491894" y="3763303"/>
            <a:ext cx="3559119" cy="2353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xmlns="" id="{AEFCB6A4-9F4F-4AEC-9AA1-32262E7A8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27"/>
          <a:stretch/>
        </p:blipFill>
        <p:spPr bwMode="auto">
          <a:xfrm>
            <a:off x="6562705" y="1246398"/>
            <a:ext cx="3565855" cy="2357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1183163" y="6236332"/>
            <a:ext cx="4176580" cy="37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МОБУ «СОШ «</a:t>
            </a:r>
            <a:r>
              <a:rPr lang="ru-RU" sz="1600" b="1" i="1" dirty="0" err="1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Агалатовский</a:t>
            </a:r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 ЦО»</a:t>
            </a:r>
            <a:endParaRPr lang="ru-RU" altLang="ru-RU" sz="1600" b="1" i="1" dirty="0">
              <a:solidFill>
                <a:schemeClr val="accent1"/>
              </a:solidFill>
              <a:latin typeface="Montserrat Medium" panose="00000600000000000000" pitchFamily="50" charset="-52"/>
              <a:ea typeface="Calibri" panose="020F0502020204030204" pitchFamily="34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 bwMode="auto">
          <a:xfrm>
            <a:off x="6221337" y="6236332"/>
            <a:ext cx="4248589" cy="37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МОУ «</a:t>
            </a:r>
            <a:r>
              <a:rPr lang="ru-RU" sz="1600" b="1" i="1" dirty="0" err="1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Бугровская</a:t>
            </a:r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 СОШ»</a:t>
            </a:r>
            <a:endParaRPr lang="ru-RU" altLang="ru-RU" sz="1600" b="1" i="1" dirty="0">
              <a:solidFill>
                <a:schemeClr val="accent1"/>
              </a:solidFill>
              <a:latin typeface="Montserrat Medium" panose="00000600000000000000" pitchFamily="50" charset="-52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63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-7135813" y="531813"/>
            <a:ext cx="9366251" cy="9366250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078663" y="4487863"/>
            <a:ext cx="9364662" cy="9364662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870450" y="-7418388"/>
            <a:ext cx="9364663" cy="9366251"/>
          </a:xfrm>
          <a:prstGeom prst="ellipse">
            <a:avLst/>
          </a:prstGeom>
          <a:solidFill>
            <a:schemeClr val="accent2">
              <a:alpha val="1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14339" name="AutoShape 4" descr="https://mail.yandex.ru/message_part/30258560050554196_dabd.jpg?_uid=227577473&amp;name=30258560050554196_dabd.jpg&amp;hid=1.2&amp;ids=17479596053732733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Montserrat Medium" panose="00000600000000000000" pitchFamily="50" charset="-52"/>
            </a:endParaRPr>
          </a:p>
        </p:txBody>
      </p:sp>
      <p:sp>
        <p:nvSpPr>
          <p:cNvPr id="14340" name="AutoShape 7" descr="https://mail.yandex.ru/message_part/7-T7-nBF1wk.jpg?_uid=227577473&amp;name=7-T7-nBF1wk.jpg&amp;hid=1.2&amp;ids=174795960537327336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Montserrat Medium" panose="00000600000000000000" pitchFamily="50" charset="-52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CA77CA3F-D9D4-4C44-A7E8-A6FA7CA0E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r="7823"/>
          <a:stretch/>
        </p:blipFill>
        <p:spPr bwMode="auto">
          <a:xfrm>
            <a:off x="2259956" y="1522811"/>
            <a:ext cx="3440837" cy="2294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</a:ln>
          <a:effectLst/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21AC6525-E3FB-41DF-9E53-CFC6C50CD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 r="7815"/>
          <a:stretch/>
        </p:blipFill>
        <p:spPr bwMode="auto">
          <a:xfrm>
            <a:off x="6255252" y="1505153"/>
            <a:ext cx="3441498" cy="2294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xmlns="" id="{AEFCB6A4-9F4F-4AEC-9AA1-32262E7A8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4" b="31254"/>
          <a:stretch/>
        </p:blipFill>
        <p:spPr bwMode="auto">
          <a:xfrm>
            <a:off x="2256748" y="4101239"/>
            <a:ext cx="3439160" cy="2292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48C46B13-6DDA-41B9-B060-698BAF9B8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9" b="31249"/>
          <a:stretch/>
        </p:blipFill>
        <p:spPr bwMode="auto">
          <a:xfrm>
            <a:off x="6258559" y="4109177"/>
            <a:ext cx="3438191" cy="2292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ADB98284-F169-478D-9282-472D0217A12B}"/>
              </a:ext>
            </a:extLst>
          </p:cNvPr>
          <p:cNvSpPr txBox="1">
            <a:spLocks/>
          </p:cNvSpPr>
          <p:nvPr/>
        </p:nvSpPr>
        <p:spPr bwMode="auto">
          <a:xfrm>
            <a:off x="668338" y="368300"/>
            <a:ext cx="108124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2800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Совершенствование инфраструктуры образовательных учреждений </a:t>
            </a:r>
          </a:p>
        </p:txBody>
      </p:sp>
    </p:spTree>
    <p:extLst>
      <p:ext uri="{BB962C8B-B14F-4D97-AF65-F5344CB8AC3E}">
        <p14:creationId xmlns:p14="http://schemas.microsoft.com/office/powerpoint/2010/main" val="184145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/>
          <p:cNvSpPr/>
          <p:nvPr/>
        </p:nvSpPr>
        <p:spPr>
          <a:xfrm>
            <a:off x="-8296445" y="1124680"/>
            <a:ext cx="9366251" cy="9366250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752230" y="5121837"/>
            <a:ext cx="9364662" cy="9364662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015850" y="-8133063"/>
            <a:ext cx="9364663" cy="9366251"/>
          </a:xfrm>
          <a:prstGeom prst="ellipse">
            <a:avLst/>
          </a:prstGeom>
          <a:solidFill>
            <a:schemeClr val="accent2">
              <a:alpha val="1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36878" name="Заголовок 1"/>
          <p:cNvSpPr txBox="1">
            <a:spLocks/>
          </p:cNvSpPr>
          <p:nvPr/>
        </p:nvSpPr>
        <p:spPr bwMode="auto">
          <a:xfrm>
            <a:off x="657225" y="374818"/>
            <a:ext cx="108124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800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Формула опасности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4087" y="4577928"/>
            <a:ext cx="3652838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Опасная ситуация</a:t>
            </a:r>
          </a:p>
        </p:txBody>
      </p:sp>
      <p:sp>
        <p:nvSpPr>
          <p:cNvPr id="11" name="Овал 10"/>
          <p:cNvSpPr/>
          <p:nvPr/>
        </p:nvSpPr>
        <p:spPr>
          <a:xfrm>
            <a:off x="5445122" y="2973556"/>
            <a:ext cx="1301750" cy="1304925"/>
          </a:xfrm>
          <a:prstGeom prst="ellipse">
            <a:avLst/>
          </a:prstGeom>
          <a:noFill/>
          <a:ln w="1016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426207" y="2986134"/>
            <a:ext cx="1301750" cy="1304925"/>
          </a:xfrm>
          <a:prstGeom prst="ellipse">
            <a:avLst/>
          </a:prstGeom>
          <a:noFill/>
          <a:ln w="1016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9379683" y="2973556"/>
            <a:ext cx="1301750" cy="1304925"/>
          </a:xfrm>
          <a:prstGeom prst="ellipse">
            <a:avLst/>
          </a:prstGeom>
          <a:noFill/>
          <a:ln w="1016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F0B62EC-D688-4C69-9A50-6E2D74915DC2}"/>
              </a:ext>
            </a:extLst>
          </p:cNvPr>
          <p:cNvSpPr txBox="1"/>
          <p:nvPr/>
        </p:nvSpPr>
        <p:spPr>
          <a:xfrm>
            <a:off x="8791276" y="4561024"/>
            <a:ext cx="2504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Безнадзорность</a:t>
            </a:r>
          </a:p>
        </p:txBody>
      </p:sp>
      <p:pic>
        <p:nvPicPr>
          <p:cNvPr id="15" name="Рисунок 14" descr="Предупреждение">
            <a:extLst>
              <a:ext uri="{FF2B5EF4-FFF2-40B4-BE49-F238E27FC236}">
                <a16:creationId xmlns:a16="http://schemas.microsoft.com/office/drawing/2014/main" xmlns="" id="{1BDCE9B3-994F-4859-98F7-75037DDA20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12088" y="3097605"/>
            <a:ext cx="914400" cy="914400"/>
          </a:xfrm>
          <a:prstGeom prst="rect">
            <a:avLst/>
          </a:prstGeom>
        </p:spPr>
      </p:pic>
      <p:pic>
        <p:nvPicPr>
          <p:cNvPr id="17" name="Рисунок 16" descr="Полотно пилы">
            <a:extLst>
              <a:ext uri="{FF2B5EF4-FFF2-40B4-BE49-F238E27FC236}">
                <a16:creationId xmlns:a16="http://schemas.microsoft.com/office/drawing/2014/main" xmlns="" id="{492F7627-3E74-475F-8533-7FF9A23E61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638797" y="3168818"/>
            <a:ext cx="914400" cy="914400"/>
          </a:xfrm>
          <a:prstGeom prst="rect">
            <a:avLst/>
          </a:prstGeom>
        </p:spPr>
      </p:pic>
      <p:pic>
        <p:nvPicPr>
          <p:cNvPr id="20" name="Рисунок 19" descr="Слепой">
            <a:extLst>
              <a:ext uri="{FF2B5EF4-FFF2-40B4-BE49-F238E27FC236}">
                <a16:creationId xmlns:a16="http://schemas.microsoft.com/office/drawing/2014/main" xmlns="" id="{D0467818-92BD-4E45-B18B-04DBC3089E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573358" y="3168818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806D761-C682-4418-AB86-C4541EC05F65}"/>
              </a:ext>
            </a:extLst>
          </p:cNvPr>
          <p:cNvSpPr txBox="1"/>
          <p:nvPr/>
        </p:nvSpPr>
        <p:spPr>
          <a:xfrm>
            <a:off x="4089619" y="4576941"/>
            <a:ext cx="40127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Неадекватное поведение</a:t>
            </a:r>
          </a:p>
        </p:txBody>
      </p:sp>
      <p:sp>
        <p:nvSpPr>
          <p:cNvPr id="23" name="Знак ''плюс'' 22">
            <a:extLst>
              <a:ext uri="{FF2B5EF4-FFF2-40B4-BE49-F238E27FC236}">
                <a16:creationId xmlns:a16="http://schemas.microsoft.com/office/drawing/2014/main" xmlns="" id="{D44E3FDA-676F-4C5B-87E2-137908F3335A}"/>
              </a:ext>
            </a:extLst>
          </p:cNvPr>
          <p:cNvSpPr/>
          <p:nvPr/>
        </p:nvSpPr>
        <p:spPr>
          <a:xfrm>
            <a:off x="3632419" y="3182337"/>
            <a:ext cx="914400" cy="914400"/>
          </a:xfrm>
          <a:prstGeom prst="mathPl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  <a:latin typeface="Montserrat Medium" panose="00000600000000000000" pitchFamily="50" charset="-52"/>
            </a:endParaRPr>
          </a:p>
        </p:txBody>
      </p:sp>
      <p:sp>
        <p:nvSpPr>
          <p:cNvPr id="30" name="Знак ''плюс'' 29">
            <a:extLst>
              <a:ext uri="{FF2B5EF4-FFF2-40B4-BE49-F238E27FC236}">
                <a16:creationId xmlns:a16="http://schemas.microsoft.com/office/drawing/2014/main" xmlns="" id="{12A6DEF1-2DB5-42C0-9E67-0BF9D388D3EF}"/>
              </a:ext>
            </a:extLst>
          </p:cNvPr>
          <p:cNvSpPr/>
          <p:nvPr/>
        </p:nvSpPr>
        <p:spPr>
          <a:xfrm>
            <a:off x="7823600" y="3182337"/>
            <a:ext cx="914400" cy="914400"/>
          </a:xfrm>
          <a:prstGeom prst="mathPl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  <a:latin typeface="Montserrat Medium" panose="00000600000000000000" pitchFamily="50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6A5466E-2868-4D41-B72C-ECD87FB9CF79}"/>
              </a:ext>
            </a:extLst>
          </p:cNvPr>
          <p:cNvSpPr txBox="1"/>
          <p:nvPr/>
        </p:nvSpPr>
        <p:spPr>
          <a:xfrm>
            <a:off x="1959288" y="1428751"/>
            <a:ext cx="8273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Опасность, в которую попадает ребенок</a:t>
            </a:r>
            <a:endParaRPr lang="ru-RU" sz="3200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6A5466E-2868-4D41-B72C-ECD87FB9CF79}"/>
              </a:ext>
            </a:extLst>
          </p:cNvPr>
          <p:cNvSpPr txBox="1"/>
          <p:nvPr/>
        </p:nvSpPr>
        <p:spPr>
          <a:xfrm>
            <a:off x="5659820" y="1619537"/>
            <a:ext cx="8723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=</a:t>
            </a:r>
            <a:endParaRPr lang="ru-RU" sz="9600" b="1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0123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 txBox="1">
            <a:spLocks/>
          </p:cNvSpPr>
          <p:nvPr/>
        </p:nvSpPr>
        <p:spPr bwMode="auto">
          <a:xfrm>
            <a:off x="687650" y="388241"/>
            <a:ext cx="1093195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Направления деятельности по обеспечению безопасности детства</a:t>
            </a:r>
          </a:p>
        </p:txBody>
      </p:sp>
      <p:sp>
        <p:nvSpPr>
          <p:cNvPr id="3" name="Овал 2"/>
          <p:cNvSpPr/>
          <p:nvPr/>
        </p:nvSpPr>
        <p:spPr>
          <a:xfrm>
            <a:off x="1607058" y="1325622"/>
            <a:ext cx="1266825" cy="12668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4607" y="2881602"/>
            <a:ext cx="390683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безопасной среды:</a:t>
            </a:r>
            <a:r>
              <a:rPr lang="ru-RU" sz="1400" b="1" dirty="0">
                <a:solidFill>
                  <a:srgbClr val="0070C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rgbClr val="0070C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b="1" dirty="0">
              <a:solidFill>
                <a:srgbClr val="0070C0"/>
              </a:solidFill>
              <a:effectLst/>
              <a:latin typeface="Montserrat Medium" panose="000006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мониторинг и контроль состояния объектов образования,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и устранение опасных факторов,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развитие инфраструктуры в соответствии с установленными требованиями,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антитеррористической безопасности,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сохранение благополучной экологической ситуации,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мониторинг качества питания.</a:t>
            </a:r>
          </a:p>
        </p:txBody>
      </p:sp>
      <p:sp>
        <p:nvSpPr>
          <p:cNvPr id="39941" name="Прямоугольник 16"/>
          <p:cNvSpPr>
            <a:spLocks noChangeArrowheads="1"/>
          </p:cNvSpPr>
          <p:nvPr/>
        </p:nvSpPr>
        <p:spPr bwMode="auto">
          <a:xfrm>
            <a:off x="1988804" y="1118958"/>
            <a:ext cx="50333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ru-RU" sz="9600" b="1" dirty="0">
                <a:solidFill>
                  <a:schemeClr val="bg1"/>
                </a:solidFill>
                <a:latin typeface="Montserrat Medium" panose="00000600000000000000" pitchFamily="50" charset="-52"/>
              </a:rPr>
              <a:t>1</a:t>
            </a:r>
            <a:endParaRPr lang="ru-RU" altLang="ru-RU" sz="9600" b="1" dirty="0">
              <a:solidFill>
                <a:schemeClr val="bg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39943" name="Прямоугольник 17"/>
          <p:cNvSpPr>
            <a:spLocks noChangeArrowheads="1"/>
          </p:cNvSpPr>
          <p:nvPr/>
        </p:nvSpPr>
        <p:spPr bwMode="auto">
          <a:xfrm>
            <a:off x="5872163" y="1176338"/>
            <a:ext cx="7747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ru-RU" sz="9600" b="1" dirty="0">
                <a:solidFill>
                  <a:schemeClr val="bg1"/>
                </a:solidFill>
                <a:latin typeface="Montserrat Medium" panose="00000600000000000000" pitchFamily="50" charset="-52"/>
              </a:rPr>
              <a:t>2</a:t>
            </a:r>
            <a:endParaRPr lang="ru-RU" altLang="ru-RU" sz="9600" b="1" dirty="0">
              <a:solidFill>
                <a:schemeClr val="bg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08091" y="2881602"/>
            <a:ext cx="333375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Обучение навыкам безопасного поведения: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accent6"/>
              </a:solidFill>
              <a:latin typeface="Montserrat Medium" panose="00000600000000000000" pitchFamily="50" charset="-5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/>
                </a:solidFill>
                <a:latin typeface="Montserrat Medium" panose="00000600000000000000" pitchFamily="50" charset="-52"/>
              </a:rPr>
              <a:t>в повседневной жизни,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/>
                </a:solidFill>
                <a:latin typeface="Montserrat Medium" panose="00000600000000000000" pitchFamily="50" charset="-52"/>
              </a:rPr>
              <a:t>в информационной среде,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/>
                </a:solidFill>
                <a:latin typeface="Montserrat Medium" panose="00000600000000000000" pitchFamily="50" charset="-52"/>
              </a:rPr>
              <a:t>в ситуациях повышенной опасности и пр.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2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39946" name="Прямоугольник 2"/>
          <p:cNvSpPr>
            <a:spLocks noChangeArrowheads="1"/>
          </p:cNvSpPr>
          <p:nvPr/>
        </p:nvSpPr>
        <p:spPr bwMode="auto">
          <a:xfrm>
            <a:off x="9688513" y="1265238"/>
            <a:ext cx="7747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ru-RU" sz="9600" b="1">
                <a:solidFill>
                  <a:schemeClr val="bg1"/>
                </a:solidFill>
                <a:latin typeface="Montserrat Medium" panose="00000600000000000000" pitchFamily="50" charset="-52"/>
              </a:rPr>
              <a:t>3</a:t>
            </a:r>
            <a:endParaRPr lang="ru-RU" altLang="ru-RU" sz="9600" b="1">
              <a:solidFill>
                <a:schemeClr val="bg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39947" name="Прямоугольник 3"/>
          <p:cNvSpPr>
            <a:spLocks noChangeArrowheads="1"/>
          </p:cNvSpPr>
          <p:nvPr/>
        </p:nvSpPr>
        <p:spPr bwMode="auto">
          <a:xfrm>
            <a:off x="8209322" y="2881521"/>
            <a:ext cx="371633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1400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Обеспечение сопровождения детей в любых потенциально опасных ситуациях со стороны взрослых, прошедших специальное обучение (инструктаж)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F5A6EC09-08AD-4EE7-92B2-BCF290D2C8B6}"/>
              </a:ext>
            </a:extLst>
          </p:cNvPr>
          <p:cNvSpPr/>
          <p:nvPr/>
        </p:nvSpPr>
        <p:spPr>
          <a:xfrm>
            <a:off x="5453351" y="1324179"/>
            <a:ext cx="1266825" cy="12668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21" name="Прямоугольник 16">
            <a:extLst>
              <a:ext uri="{FF2B5EF4-FFF2-40B4-BE49-F238E27FC236}">
                <a16:creationId xmlns:a16="http://schemas.microsoft.com/office/drawing/2014/main" xmlns="" id="{4B0406B3-73A4-439F-B588-0871394D6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5097" y="1117515"/>
            <a:ext cx="50333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9600" b="1" dirty="0">
                <a:solidFill>
                  <a:schemeClr val="bg1"/>
                </a:solidFill>
                <a:latin typeface="Montserrat Medium" panose="00000600000000000000" pitchFamily="50" charset="-52"/>
              </a:rPr>
              <a:t>2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F7094961-EF53-440D-9FB9-8B331831C9E3}"/>
              </a:ext>
            </a:extLst>
          </p:cNvPr>
          <p:cNvSpPr/>
          <p:nvPr/>
        </p:nvSpPr>
        <p:spPr>
          <a:xfrm>
            <a:off x="9299645" y="1347891"/>
            <a:ext cx="1266825" cy="12668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23" name="Прямоугольник 16">
            <a:extLst>
              <a:ext uri="{FF2B5EF4-FFF2-40B4-BE49-F238E27FC236}">
                <a16:creationId xmlns:a16="http://schemas.microsoft.com/office/drawing/2014/main" xmlns="" id="{AD9BD47C-ACBB-46A2-851D-3EDDB9999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1391" y="1141227"/>
            <a:ext cx="50333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9600" b="1" dirty="0">
                <a:solidFill>
                  <a:schemeClr val="bg1"/>
                </a:solidFill>
                <a:latin typeface="Montserrat Medium" panose="00000600000000000000" pitchFamily="50" charset="-52"/>
              </a:rPr>
              <a:t>3</a:t>
            </a:r>
          </a:p>
        </p:txBody>
      </p:sp>
      <p:pic>
        <p:nvPicPr>
          <p:cNvPr id="8" name="Рисунок 7" descr="Шестеренки">
            <a:extLst>
              <a:ext uri="{FF2B5EF4-FFF2-40B4-BE49-F238E27FC236}">
                <a16:creationId xmlns:a16="http://schemas.microsoft.com/office/drawing/2014/main" xmlns="" id="{A93091AC-2734-4959-A7A6-9B7060B79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460582">
            <a:off x="8995737" y="4598325"/>
            <a:ext cx="1874638" cy="18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1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-7135813" y="531813"/>
            <a:ext cx="9366251" cy="9366250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078663" y="4487863"/>
            <a:ext cx="9364662" cy="9364662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14338" name="Заголовок 1"/>
          <p:cNvSpPr txBox="1">
            <a:spLocks/>
          </p:cNvSpPr>
          <p:nvPr/>
        </p:nvSpPr>
        <p:spPr bwMode="auto">
          <a:xfrm>
            <a:off x="697394" y="6309400"/>
            <a:ext cx="10812462" cy="37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МОБУ «</a:t>
            </a:r>
            <a:r>
              <a:rPr lang="ru-RU" sz="1600" b="1" i="1" dirty="0" err="1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Бугровская</a:t>
            </a:r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 СОШ №2</a:t>
            </a:r>
            <a:r>
              <a:rPr lang="ru-RU" sz="1600" b="1" i="1" dirty="0" smtClean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», промежуточные результаты создания удалённой площадки</a:t>
            </a:r>
            <a:endParaRPr lang="ru-RU" altLang="ru-RU" sz="1600" b="1" i="1" dirty="0">
              <a:solidFill>
                <a:schemeClr val="accent1"/>
              </a:solidFill>
              <a:latin typeface="Montserrat Medium" panose="00000600000000000000" pitchFamily="50" charset="-52"/>
              <a:ea typeface="Calibri" panose="020F050202020403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870450" y="-7418388"/>
            <a:ext cx="9364663" cy="9366251"/>
          </a:xfrm>
          <a:prstGeom prst="ellipse">
            <a:avLst/>
          </a:prstGeom>
          <a:solidFill>
            <a:schemeClr val="accent2">
              <a:alpha val="1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CA77CA3F-D9D4-4C44-A7E8-A6FA7CA0E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4" r="15634"/>
          <a:stretch/>
        </p:blipFill>
        <p:spPr bwMode="auto">
          <a:xfrm>
            <a:off x="2495500" y="1406264"/>
            <a:ext cx="3440837" cy="2294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</a:ln>
          <a:effectLst/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21AC6525-E3FB-41DF-9E53-CFC6C50CD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7" r="15627"/>
          <a:stretch/>
        </p:blipFill>
        <p:spPr bwMode="auto">
          <a:xfrm>
            <a:off x="6384302" y="1429311"/>
            <a:ext cx="3441498" cy="2294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xmlns="" id="{9D602AEE-80B1-4D75-B10A-F25B5ADD1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5" r="7815"/>
          <a:stretch/>
        </p:blipFill>
        <p:spPr bwMode="auto">
          <a:xfrm>
            <a:off x="2494839" y="3928441"/>
            <a:ext cx="3441498" cy="2294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xmlns="" id="{3AA6F643-A51C-4286-A855-77E03180E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5" r="7815"/>
          <a:stretch/>
        </p:blipFill>
        <p:spPr bwMode="auto">
          <a:xfrm>
            <a:off x="6384302" y="3928441"/>
            <a:ext cx="3441498" cy="2294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657225" y="361950"/>
            <a:ext cx="91685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Удаленная площадка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центра по работе с одаренными детьми</a:t>
            </a:r>
          </a:p>
        </p:txBody>
      </p:sp>
      <p:pic>
        <p:nvPicPr>
          <p:cNvPr id="20" name="Picture 4" descr="C:\Users\Маланин\Downloads\obrazovanie_logo_cvet_prav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560" y="-386083"/>
            <a:ext cx="2230864" cy="223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73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6601" y="1482580"/>
            <a:ext cx="2727180" cy="50290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cap="all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Основные образовательные направления Центра:</a:t>
            </a:r>
            <a:br>
              <a:rPr lang="ru-RU" sz="1400" b="1" cap="all" dirty="0">
                <a:solidFill>
                  <a:schemeClr val="accent1"/>
                </a:solidFill>
                <a:latin typeface="Montserrat Medium" panose="00000600000000000000" pitchFamily="50" charset="-52"/>
              </a:rPr>
            </a:br>
            <a:endParaRPr lang="ru-RU" sz="1400" b="1" cap="all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Программирование на Python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Мобильная разработка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Программирование роботов</a:t>
            </a:r>
            <a:r>
              <a:rPr lang="ru-RU" sz="1400" dirty="0">
                <a:solidFill>
                  <a:schemeClr val="tx2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/>
            </a:r>
            <a:br>
              <a:rPr lang="ru-RU" sz="1400" dirty="0">
                <a:solidFill>
                  <a:schemeClr val="tx2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</a:br>
            <a:endParaRPr lang="ru-RU" sz="1400" dirty="0">
              <a:solidFill>
                <a:schemeClr val="tx2"/>
              </a:solidFill>
              <a:effectLst/>
              <a:latin typeface="Montserrat Medium" panose="00000600000000000000" pitchFamily="50" charset="-52"/>
              <a:ea typeface="Calibri" panose="020F050202020403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ДОПОЛНИТЕЛЬНЫЕ ОБРАЗОВАТЕЛЬНЫЕ НАПРАВЛЕНИЯ: </a:t>
            </a:r>
            <a:br>
              <a:rPr lang="ru-RU" sz="1400" b="1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</a:br>
            <a:endParaRPr lang="ru-RU" sz="1400" b="1" i="1" dirty="0">
              <a:solidFill>
                <a:schemeClr val="accent1"/>
              </a:solidFill>
              <a:latin typeface="Montserrat Medium" panose="00000600000000000000" pitchFamily="50" charset="-52"/>
              <a:ea typeface="Calibri" panose="020F050202020403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Системное администрирование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Кибергигиена</a:t>
            </a:r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 и работа с большими данными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Разработка VR/AR-приложений</a:t>
            </a:r>
            <a:endParaRPr lang="ru-RU" sz="1400" cap="all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cxnSp>
        <p:nvCxnSpPr>
          <p:cNvPr id="4" name="Прямая соединительная линия 3"/>
          <p:cNvCxnSpPr>
            <a:cxnSpLocks/>
          </p:cNvCxnSpPr>
          <p:nvPr/>
        </p:nvCxnSpPr>
        <p:spPr>
          <a:xfrm>
            <a:off x="3856759" y="1871662"/>
            <a:ext cx="0" cy="43275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3" b="2853"/>
          <a:stretch/>
        </p:blipFill>
        <p:spPr bwMode="auto">
          <a:xfrm>
            <a:off x="4249739" y="4179888"/>
            <a:ext cx="3582320" cy="2251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87CB2"/>
            </a:solidFill>
          </a:ln>
          <a:effectLst/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64783" y="1550193"/>
            <a:ext cx="3377930" cy="2251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87CB2"/>
            </a:solidFill>
          </a:ln>
          <a:effectLst/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66100" y="4175795"/>
            <a:ext cx="3376613" cy="2250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87CB2"/>
            </a:solidFill>
          </a:ln>
          <a:effectLst/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9739" y="1550193"/>
            <a:ext cx="3582320" cy="2255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87CB2"/>
            </a:solidFill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007710" y="6478118"/>
            <a:ext cx="7128990" cy="37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МОБУ «</a:t>
            </a:r>
            <a:r>
              <a:rPr lang="ru-RU" sz="1600" b="1" i="1" dirty="0" err="1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Бугровская</a:t>
            </a:r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 СОШ №3»</a:t>
            </a:r>
            <a:endParaRPr lang="ru-RU" altLang="ru-RU" sz="1600" b="1" i="1" dirty="0">
              <a:solidFill>
                <a:schemeClr val="accent1"/>
              </a:solidFill>
              <a:latin typeface="Montserrat Medium" panose="00000600000000000000" pitchFamily="50" charset="-52"/>
              <a:ea typeface="Calibri" panose="020F0502020204030204" pitchFamily="34" charset="0"/>
            </a:endParaRPr>
          </a:p>
        </p:txBody>
      </p:sp>
      <p:pic>
        <p:nvPicPr>
          <p:cNvPr id="11" name="Picture 4" descr="C:\Users\Маланин\Downloads\obrazovanie_logo_cvet_prav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560" y="-386083"/>
            <a:ext cx="2230864" cy="223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D441878B-F066-4E84-84BA-B3A1667DBF72}"/>
              </a:ext>
            </a:extLst>
          </p:cNvPr>
          <p:cNvSpPr txBox="1">
            <a:spLocks/>
          </p:cNvSpPr>
          <p:nvPr/>
        </p:nvSpPr>
        <p:spPr bwMode="auto">
          <a:xfrm>
            <a:off x="657225" y="361950"/>
            <a:ext cx="91685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005192"/>
                </a:solidFill>
                <a:latin typeface="Montserrat Medium" panose="020B0604020202020204" charset="-52"/>
              </a:rPr>
              <a:t>Центр цифрового образования «</a:t>
            </a:r>
            <a:r>
              <a:rPr lang="en-US" b="1" dirty="0">
                <a:solidFill>
                  <a:srgbClr val="005192"/>
                </a:solidFill>
                <a:latin typeface="Montserrat Medium" panose="020B0604020202020204" charset="-52"/>
              </a:rPr>
              <a:t>IT-</a:t>
            </a:r>
            <a:r>
              <a:rPr lang="ru-RU" b="1" dirty="0">
                <a:solidFill>
                  <a:srgbClr val="005192"/>
                </a:solidFill>
                <a:latin typeface="Montserrat Medium" panose="020B0604020202020204" charset="-52"/>
              </a:rPr>
              <a:t>куб»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997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9768" y="3412549"/>
            <a:ext cx="32583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Montserrat Medium" panose="00000600000000000000" pitchFamily="50" charset="-52"/>
              </a:rPr>
              <a:t>Организация деятельности Муниципального ресурсного центра по сопровождению одарённых детей на базе Дворца детского и юношеского творчества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Montserrat Medium" panose="00000600000000000000" pitchFamily="50" charset="-52"/>
              </a:rPr>
              <a:t> </a:t>
            </a:r>
            <a:endParaRPr lang="ru-RU" sz="1400" b="1" dirty="0">
              <a:solidFill>
                <a:schemeClr val="accent6"/>
              </a:solidFill>
              <a:latin typeface="Montserrat Medium" panose="00000600000000000000" pitchFamily="50" charset="-5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охвачены 9 568 воспитанников дошкольных учреждений и школьников</a:t>
            </a:r>
          </a:p>
        </p:txBody>
      </p:sp>
      <p:sp>
        <p:nvSpPr>
          <p:cNvPr id="40964" name="Прямоугольник 3"/>
          <p:cNvSpPr>
            <a:spLocks noChangeArrowheads="1"/>
          </p:cNvSpPr>
          <p:nvPr/>
        </p:nvSpPr>
        <p:spPr bwMode="auto">
          <a:xfrm>
            <a:off x="4275398" y="3412549"/>
            <a:ext cx="348314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1400" dirty="0">
                <a:latin typeface="Montserrat Medium" panose="00000600000000000000" pitchFamily="50" charset="-52"/>
              </a:rPr>
              <a:t>Участие обучающихся общеобразовательных школ  в деятельности регионального центра выявления, поддержки и развития способностей и талантов у детей и молодежи  «Интеллект»</a:t>
            </a:r>
          </a:p>
          <a:p>
            <a:pPr algn="ctr" eaLnBrk="1" hangingPunct="1">
              <a:defRPr/>
            </a:pPr>
            <a:endParaRPr lang="ru-RU" sz="1400" b="1" dirty="0">
              <a:solidFill>
                <a:schemeClr val="accent6"/>
              </a:solidFill>
              <a:latin typeface="Montserrat Medium" panose="00000600000000000000" pitchFamily="50" charset="-52"/>
            </a:endParaRPr>
          </a:p>
          <a:p>
            <a:pPr algn="ctr" eaLnBrk="1" hangingPunct="1">
              <a:defRPr/>
            </a:pPr>
            <a:r>
              <a:rPr lang="ru-RU" sz="14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1 полугодие 2021 года  - 1257 человек (2020 год -1401 чел.)</a:t>
            </a:r>
          </a:p>
        </p:txBody>
      </p:sp>
      <p:sp>
        <p:nvSpPr>
          <p:cNvPr id="36868" name="Прямоугольник 4"/>
          <p:cNvSpPr>
            <a:spLocks noChangeArrowheads="1"/>
          </p:cNvSpPr>
          <p:nvPr/>
        </p:nvSpPr>
        <p:spPr bwMode="auto">
          <a:xfrm>
            <a:off x="8057558" y="3429000"/>
            <a:ext cx="323017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400" dirty="0">
                <a:latin typeface="Montserrat Medium" panose="00000600000000000000" pitchFamily="50" charset="-52"/>
                <a:ea typeface="Times New Roman" panose="02020603050405020304" pitchFamily="18" charset="0"/>
                <a:cs typeface="Courier New" panose="02070309020205020404" pitchFamily="49" charset="0"/>
              </a:rPr>
              <a:t>У</a:t>
            </a:r>
            <a:r>
              <a:rPr lang="ru-RU" sz="1400" dirty="0"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Courier New" panose="02070309020205020404" pitchFamily="49" charset="0"/>
              </a:rPr>
              <a:t>частие в деятельности детского технопарка «</a:t>
            </a:r>
            <a:r>
              <a:rPr lang="ru-RU" sz="1400" dirty="0" err="1"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Courier New" panose="02070309020205020404" pitchFamily="49" charset="0"/>
              </a:rPr>
              <a:t>Кванториум</a:t>
            </a:r>
            <a:r>
              <a:rPr lang="ru-RU" sz="1400" dirty="0"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Courier New" panose="02070309020205020404" pitchFamily="49" charset="0"/>
              </a:rPr>
              <a:t>» и обучение по программам дополнительного образования </a:t>
            </a:r>
            <a:endParaRPr lang="ru-RU" altLang="ru-RU" sz="1400" dirty="0">
              <a:latin typeface="Montserrat Medium" panose="00000600000000000000" pitchFamily="50" charset="-52"/>
            </a:endParaRPr>
          </a:p>
        </p:txBody>
      </p:sp>
      <p:cxnSp>
        <p:nvCxnSpPr>
          <p:cNvPr id="6" name="Прямая соединительная линия 5"/>
          <p:cNvCxnSpPr>
            <a:cxnSpLocks/>
          </p:cNvCxnSpPr>
          <p:nvPr/>
        </p:nvCxnSpPr>
        <p:spPr>
          <a:xfrm>
            <a:off x="7981950" y="1982788"/>
            <a:ext cx="0" cy="4294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3948113" y="1982788"/>
            <a:ext cx="0" cy="4264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6" name="Прямоугольник 15"/>
          <p:cNvSpPr>
            <a:spLocks noChangeArrowheads="1"/>
          </p:cNvSpPr>
          <p:nvPr/>
        </p:nvSpPr>
        <p:spPr bwMode="auto">
          <a:xfrm>
            <a:off x="7942693" y="4863978"/>
            <a:ext cx="38496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400"/>
              </a:spcBef>
            </a:pPr>
            <a:r>
              <a:rPr lang="ru-RU" altLang="ru-RU" sz="14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вовлечены 1530 человек, обучение по программам - 603 человека, </a:t>
            </a:r>
            <a:br>
              <a:rPr lang="ru-RU" altLang="ru-RU" sz="14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</a:br>
            <a:r>
              <a:rPr lang="ru-RU" altLang="ru-RU" sz="14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в т.ч. - 180  по проекту </a:t>
            </a:r>
            <a:r>
              <a:rPr lang="en-US" altLang="ru-RU" sz="14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/>
            </a:r>
            <a:br>
              <a:rPr lang="en-US" altLang="ru-RU" sz="14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</a:br>
            <a:r>
              <a:rPr lang="ru-RU" altLang="ru-RU" sz="14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«Мобильный </a:t>
            </a:r>
            <a:r>
              <a:rPr lang="ru-RU" altLang="ru-RU" sz="1400" b="1" dirty="0" err="1">
                <a:solidFill>
                  <a:schemeClr val="accent2"/>
                </a:solidFill>
                <a:latin typeface="Montserrat Medium" panose="00000600000000000000" pitchFamily="50" charset="-52"/>
              </a:rPr>
              <a:t>Кванториум</a:t>
            </a:r>
            <a:r>
              <a:rPr lang="ru-RU" altLang="ru-RU" sz="14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»</a:t>
            </a:r>
            <a:endParaRPr lang="en-US" altLang="ru-RU" sz="1400" b="1" dirty="0">
              <a:solidFill>
                <a:schemeClr val="accent2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36878" name="Заголовок 1"/>
          <p:cNvSpPr txBox="1">
            <a:spLocks/>
          </p:cNvSpPr>
          <p:nvPr/>
        </p:nvSpPr>
        <p:spPr bwMode="auto">
          <a:xfrm>
            <a:off x="657225" y="381000"/>
            <a:ext cx="108124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Совершенствование работы по </a:t>
            </a:r>
            <a:r>
              <a:rPr lang="ru-RU" altLang="ru-RU" b="1" dirty="0" smtClean="0">
                <a:solidFill>
                  <a:schemeClr val="accent1"/>
                </a:solidFill>
                <a:latin typeface="Montserrat Medium" panose="00000600000000000000" pitchFamily="50" charset="-52"/>
              </a:rPr>
              <a:t>выявлению, поддержке </a:t>
            </a:r>
            <a:r>
              <a:rPr lang="ru-RU" altLang="ru-RU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и </a:t>
            </a:r>
            <a:r>
              <a:rPr lang="ru-RU" altLang="ru-RU" b="1" dirty="0" smtClean="0">
                <a:solidFill>
                  <a:schemeClr val="accent1"/>
                </a:solidFill>
                <a:latin typeface="Montserrat Medium" panose="00000600000000000000" pitchFamily="50" charset="-52"/>
              </a:rPr>
              <a:t>развитию способностей </a:t>
            </a:r>
            <a:r>
              <a:rPr lang="ru-RU" altLang="ru-RU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и талантов у детей и молодежи</a:t>
            </a:r>
          </a:p>
        </p:txBody>
      </p:sp>
      <p:pic>
        <p:nvPicPr>
          <p:cNvPr id="15" name="Picture 16" descr="Кванториум">
            <a:extLst>
              <a:ext uri="{FF2B5EF4-FFF2-40B4-BE49-F238E27FC236}">
                <a16:creationId xmlns:a16="http://schemas.microsoft.com/office/drawing/2014/main" xmlns="" id="{722EFF7D-6F09-4512-A5A8-A949449CE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163" y="2217641"/>
            <a:ext cx="3078963" cy="59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F2CE876-D0FD-4E77-9ADC-4E75DA9F97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25" y="1641422"/>
            <a:ext cx="1365140" cy="13532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507B1E3-8FD1-4F86-B73F-0AC4C5CA0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98" y="1690851"/>
            <a:ext cx="3379265" cy="135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1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A1A851A-7DA3-4D2D-8ACA-A68A59723C66}"/>
              </a:ext>
            </a:extLst>
          </p:cNvPr>
          <p:cNvSpPr txBox="1"/>
          <p:nvPr/>
        </p:nvSpPr>
        <p:spPr>
          <a:xfrm>
            <a:off x="591127" y="1742595"/>
            <a:ext cx="345716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2"/>
                </a:solidFill>
                <a:latin typeface="Montserrat Medium" panose="00000600000000000000" pitchFamily="50" charset="-52"/>
                <a:ea typeface="Times New Roman" panose="02020603050405020304" pitchFamily="18" charset="0"/>
              </a:rPr>
              <a:t>Школьный этап </a:t>
            </a:r>
            <a:r>
              <a:rPr lang="ru-RU" sz="2000" b="1" dirty="0" err="1">
                <a:solidFill>
                  <a:schemeClr val="accent2"/>
                </a:solidFill>
                <a:latin typeface="Montserrat Medium" panose="00000600000000000000" pitchFamily="50" charset="-52"/>
                <a:ea typeface="Times New Roman" panose="02020603050405020304" pitchFamily="18" charset="0"/>
              </a:rPr>
              <a:t>ВсОШ</a:t>
            </a:r>
            <a:endParaRPr lang="ru-RU" sz="2000" b="1" dirty="0">
              <a:solidFill>
                <a:schemeClr val="accent2"/>
              </a:solidFill>
              <a:latin typeface="Montserrat Medium" panose="00000600000000000000" pitchFamily="50" charset="-52"/>
              <a:ea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приняли участие </a:t>
            </a:r>
          </a:p>
          <a:p>
            <a:pPr algn="ctr"/>
            <a:r>
              <a:rPr lang="ru-RU" sz="3600" dirty="0">
                <a:solidFill>
                  <a:schemeClr val="accent2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43 391 </a:t>
            </a:r>
            <a:r>
              <a:rPr lang="ru-RU" sz="18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человек </a:t>
            </a:r>
          </a:p>
          <a:p>
            <a:pPr algn="ctr"/>
            <a:r>
              <a:rPr lang="ru-RU" sz="18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по </a:t>
            </a:r>
            <a:r>
              <a:rPr lang="ru-RU" sz="3600" dirty="0">
                <a:solidFill>
                  <a:schemeClr val="accent2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24</a:t>
            </a:r>
            <a:r>
              <a:rPr lang="ru-RU" sz="18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 предметам</a:t>
            </a:r>
            <a:endParaRPr lang="ru-RU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EE6877-9C87-4579-AE40-C9C314C65481}"/>
              </a:ext>
            </a:extLst>
          </p:cNvPr>
          <p:cNvSpPr txBox="1"/>
          <p:nvPr/>
        </p:nvSpPr>
        <p:spPr>
          <a:xfrm>
            <a:off x="4782025" y="1727168"/>
            <a:ext cx="421301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Муниципальный этап </a:t>
            </a:r>
            <a:r>
              <a:rPr lang="ru-RU" sz="2000" b="1" dirty="0" err="1">
                <a:solidFill>
                  <a:schemeClr val="accent2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ВсОШ</a:t>
            </a:r>
            <a:endParaRPr lang="ru-RU" sz="2000" b="1" dirty="0">
              <a:solidFill>
                <a:schemeClr val="accent2"/>
              </a:solidFill>
              <a:effectLst/>
              <a:latin typeface="Montserrat Medium" panose="00000600000000000000" pitchFamily="50" charset="-52"/>
              <a:ea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приняли участие</a:t>
            </a:r>
          </a:p>
          <a:p>
            <a:pPr algn="ctr"/>
            <a:r>
              <a:rPr lang="ru-RU" sz="3600" dirty="0">
                <a:solidFill>
                  <a:schemeClr val="accent2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4 063 </a:t>
            </a:r>
            <a:r>
              <a:rPr lang="ru-RU" sz="18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человек </a:t>
            </a:r>
          </a:p>
          <a:p>
            <a:pPr algn="ctr"/>
            <a:r>
              <a:rPr lang="ru-RU" sz="18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по </a:t>
            </a:r>
            <a:r>
              <a:rPr lang="ru-RU" sz="3600" dirty="0">
                <a:solidFill>
                  <a:schemeClr val="accent2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33</a:t>
            </a:r>
            <a:r>
              <a:rPr lang="ru-RU" sz="18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 предметам</a:t>
            </a:r>
            <a:endParaRPr lang="ru-RU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905A61-2CBF-43B7-84E3-5E6221A73BE6}"/>
              </a:ext>
            </a:extLst>
          </p:cNvPr>
          <p:cNvSpPr txBox="1"/>
          <p:nvPr/>
        </p:nvSpPr>
        <p:spPr>
          <a:xfrm>
            <a:off x="553844" y="4252516"/>
            <a:ext cx="3918060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Региональный этап </a:t>
            </a:r>
            <a:r>
              <a:rPr lang="ru-RU" sz="2000" b="1" dirty="0" err="1">
                <a:solidFill>
                  <a:schemeClr val="accent2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ВсОШ</a:t>
            </a:r>
            <a:endParaRPr lang="ru-RU" sz="2000" b="1" dirty="0">
              <a:solidFill>
                <a:schemeClr val="accent2"/>
              </a:solidFill>
              <a:effectLst/>
              <a:latin typeface="Montserrat Medium" panose="00000600000000000000" pitchFamily="50" charset="-52"/>
              <a:ea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приняли участие </a:t>
            </a:r>
          </a:p>
          <a:p>
            <a:pPr algn="ctr"/>
            <a:r>
              <a:rPr lang="ru-RU" sz="3600" dirty="0">
                <a:solidFill>
                  <a:schemeClr val="accent2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334</a:t>
            </a:r>
            <a:r>
              <a:rPr lang="ru-RU" sz="18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 человека </a:t>
            </a:r>
          </a:p>
          <a:p>
            <a:pPr algn="ctr"/>
            <a:r>
              <a:rPr lang="ru-RU" sz="18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по </a:t>
            </a:r>
            <a:r>
              <a:rPr lang="ru-RU" sz="3600" dirty="0">
                <a:solidFill>
                  <a:schemeClr val="accent2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31</a:t>
            </a:r>
            <a:r>
              <a:rPr lang="ru-RU" sz="18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 предмету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40BA53E8-A851-4F11-BEE3-A0D78A98546C}"/>
              </a:ext>
            </a:extLst>
          </p:cNvPr>
          <p:cNvSpPr txBox="1">
            <a:spLocks/>
          </p:cNvSpPr>
          <p:nvPr/>
        </p:nvSpPr>
        <p:spPr bwMode="auto">
          <a:xfrm>
            <a:off x="8731395" y="1952625"/>
            <a:ext cx="3019425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endParaRPr lang="ru-RU" altLang="ru-RU" sz="1800" dirty="0">
              <a:solidFill>
                <a:schemeClr val="bg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A582142-AC41-45FD-9EDC-BD8506E7BFE3}"/>
              </a:ext>
            </a:extLst>
          </p:cNvPr>
          <p:cNvSpPr/>
          <p:nvPr/>
        </p:nvSpPr>
        <p:spPr>
          <a:xfrm>
            <a:off x="9279436" y="1634836"/>
            <a:ext cx="2492375" cy="43275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Всероссийская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Олимпиада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школьников</a:t>
            </a:r>
            <a:endParaRPr lang="ru-RU" sz="1600" cap="all" dirty="0">
              <a:solidFill>
                <a:srgbClr val="002060"/>
              </a:solidFill>
              <a:latin typeface="Montserrat Medium" panose="00000600000000000000" pitchFamily="50" charset="-5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pic>
        <p:nvPicPr>
          <p:cNvPr id="8" name="Picture 2" descr="https://vos.olimpiada.ru/images/logo.png">
            <a:extLst>
              <a:ext uri="{FF2B5EF4-FFF2-40B4-BE49-F238E27FC236}">
                <a16:creationId xmlns:a16="http://schemas.microsoft.com/office/drawing/2014/main" xmlns="" id="{F472B131-6A61-49E6-B306-84D3FB34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145" y="3601209"/>
            <a:ext cx="19177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0D551814-64C6-4C43-9F8E-72B7E5E9576A}"/>
              </a:ext>
            </a:extLst>
          </p:cNvPr>
          <p:cNvCxnSpPr>
            <a:cxnSpLocks/>
          </p:cNvCxnSpPr>
          <p:nvPr/>
        </p:nvCxnSpPr>
        <p:spPr>
          <a:xfrm>
            <a:off x="9076748" y="1634836"/>
            <a:ext cx="0" cy="43751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F80E947-47F6-41F1-9C0A-630F45256264}"/>
              </a:ext>
            </a:extLst>
          </p:cNvPr>
          <p:cNvSpPr txBox="1"/>
          <p:nvPr/>
        </p:nvSpPr>
        <p:spPr>
          <a:xfrm>
            <a:off x="5570333" y="4180667"/>
            <a:ext cx="263639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chemeClr val="accent2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27</a:t>
            </a:r>
            <a:r>
              <a:rPr lang="ru-RU" dirty="0">
                <a:solidFill>
                  <a:schemeClr val="accent1"/>
                </a:solidFill>
                <a:latin typeface="Montserrat Medium" panose="00000600000000000000" pitchFamily="50" charset="-52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победителей</a:t>
            </a:r>
          </a:p>
          <a:p>
            <a:r>
              <a:rPr lang="ru-RU" sz="4400" dirty="0">
                <a:solidFill>
                  <a:schemeClr val="accent2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87</a:t>
            </a:r>
            <a:r>
              <a:rPr lang="ru-RU" sz="28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призёров</a:t>
            </a:r>
            <a:endParaRPr lang="ru-RU" sz="2400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63AE0423-D85B-43E2-B928-3640F7B86831}"/>
              </a:ext>
            </a:extLst>
          </p:cNvPr>
          <p:cNvCxnSpPr/>
          <p:nvPr/>
        </p:nvCxnSpPr>
        <p:spPr>
          <a:xfrm>
            <a:off x="591127" y="3822411"/>
            <a:ext cx="82822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427501BF-6B24-422A-A8AF-5D5608144AC4}"/>
              </a:ext>
            </a:extLst>
          </p:cNvPr>
          <p:cNvCxnSpPr/>
          <p:nvPr/>
        </p:nvCxnSpPr>
        <p:spPr>
          <a:xfrm>
            <a:off x="4533110" y="1753370"/>
            <a:ext cx="0" cy="2069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0FAD5C07-EE26-4FD2-8416-D171B1018142}"/>
              </a:ext>
            </a:extLst>
          </p:cNvPr>
          <p:cNvSpPr txBox="1">
            <a:spLocks/>
          </p:cNvSpPr>
          <p:nvPr/>
        </p:nvSpPr>
        <p:spPr bwMode="auto">
          <a:xfrm>
            <a:off x="657225" y="374962"/>
            <a:ext cx="108124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b="1" dirty="0">
                <a:solidFill>
                  <a:srgbClr val="005192"/>
                </a:solidFill>
                <a:latin typeface="Montserrat Medium" panose="020B0604020202020204" charset="-52"/>
                <a:ea typeface="+mj-ea"/>
                <a:cs typeface="+mj-cs"/>
              </a:rPr>
              <a:t>Всероссийская олимпиада школьников (</a:t>
            </a:r>
            <a:r>
              <a:rPr lang="ru-RU" b="1" dirty="0" err="1">
                <a:solidFill>
                  <a:srgbClr val="005192"/>
                </a:solidFill>
                <a:latin typeface="Montserrat Medium" panose="020B0604020202020204" charset="-52"/>
                <a:ea typeface="+mj-ea"/>
                <a:cs typeface="+mj-cs"/>
              </a:rPr>
              <a:t>ВсОШ</a:t>
            </a:r>
            <a:r>
              <a:rPr lang="ru-RU" b="1" dirty="0">
                <a:solidFill>
                  <a:srgbClr val="005192"/>
                </a:solidFill>
                <a:latin typeface="Montserrat Medium" panose="020B0604020202020204" charset="-52"/>
                <a:ea typeface="+mj-ea"/>
                <a:cs typeface="+mj-cs"/>
              </a:rPr>
              <a:t>)</a:t>
            </a:r>
            <a:endParaRPr lang="ru-RU" altLang="ru-RU" b="1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1113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 txBox="1">
            <a:spLocks/>
          </p:cNvSpPr>
          <p:nvPr/>
        </p:nvSpPr>
        <p:spPr bwMode="auto">
          <a:xfrm>
            <a:off x="657225" y="370681"/>
            <a:ext cx="108124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2800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Количество победителей и призеров регионального этапа </a:t>
            </a:r>
            <a:r>
              <a:rPr lang="ru-RU" altLang="ru-RU" sz="2800" b="1" dirty="0" err="1">
                <a:solidFill>
                  <a:schemeClr val="accent1"/>
                </a:solidFill>
                <a:latin typeface="Montserrat Medium" panose="00000600000000000000" pitchFamily="50" charset="-52"/>
              </a:rPr>
              <a:t>ВсОШ</a:t>
            </a:r>
            <a:endParaRPr lang="ru-RU" altLang="ru-RU" sz="2800" b="1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23555" name="Объект 2"/>
          <p:cNvSpPr txBox="1">
            <a:spLocks/>
          </p:cNvSpPr>
          <p:nvPr/>
        </p:nvSpPr>
        <p:spPr bwMode="auto">
          <a:xfrm>
            <a:off x="814388" y="2030413"/>
            <a:ext cx="3019425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endParaRPr lang="ru-RU" altLang="ru-RU" sz="1800" dirty="0">
              <a:solidFill>
                <a:schemeClr val="bg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018463" y="2741613"/>
            <a:ext cx="2443162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solidFill>
                  <a:schemeClr val="accent6"/>
                </a:solidFill>
                <a:latin typeface="Montserrat Medium" panose="00000600000000000000" pitchFamily="50" charset="-52"/>
              </a:rPr>
              <a:t> </a:t>
            </a:r>
          </a:p>
        </p:txBody>
      </p:sp>
      <p:sp>
        <p:nvSpPr>
          <p:cNvPr id="23563" name="Прямоугольник 35"/>
          <p:cNvSpPr>
            <a:spLocks noChangeArrowheads="1"/>
          </p:cNvSpPr>
          <p:nvPr/>
        </p:nvSpPr>
        <p:spPr bwMode="auto">
          <a:xfrm>
            <a:off x="8102600" y="4419600"/>
            <a:ext cx="276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36600" y="1939925"/>
            <a:ext cx="2492375" cy="43275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Всероссийская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Олимпиада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школьников</a:t>
            </a:r>
            <a:endParaRPr lang="ru-RU" sz="1600" cap="all" dirty="0">
              <a:solidFill>
                <a:srgbClr val="002060"/>
              </a:solidFill>
              <a:latin typeface="Montserrat Medium" panose="00000600000000000000" pitchFamily="50" charset="-5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pic>
        <p:nvPicPr>
          <p:cNvPr id="23569" name="Picture 2" descr="https://vos.olimpiada.ru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3689350"/>
            <a:ext cx="19177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Прямая соединительная линия 40"/>
          <p:cNvCxnSpPr>
            <a:cxnSpLocks/>
          </p:cNvCxnSpPr>
          <p:nvPr/>
        </p:nvCxnSpPr>
        <p:spPr>
          <a:xfrm>
            <a:off x="3579668" y="1939925"/>
            <a:ext cx="0" cy="43751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xmlns="" id="{710E3BC4-79B8-4669-B83A-8224E60E92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967267"/>
              </p:ext>
            </p:extLst>
          </p:nvPr>
        </p:nvGraphicFramePr>
        <p:xfrm>
          <a:off x="4281487" y="2008984"/>
          <a:ext cx="7215188" cy="4237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797">
                  <a:extLst>
                    <a:ext uri="{9D8B030D-6E8A-4147-A177-3AD203B41FA5}">
                      <a16:colId xmlns:a16="http://schemas.microsoft.com/office/drawing/2014/main" xmlns="" val="1811612190"/>
                    </a:ext>
                  </a:extLst>
                </a:gridCol>
                <a:gridCol w="1803797">
                  <a:extLst>
                    <a:ext uri="{9D8B030D-6E8A-4147-A177-3AD203B41FA5}">
                      <a16:colId xmlns:a16="http://schemas.microsoft.com/office/drawing/2014/main" xmlns="" val="3133945755"/>
                    </a:ext>
                  </a:extLst>
                </a:gridCol>
                <a:gridCol w="1803797">
                  <a:extLst>
                    <a:ext uri="{9D8B030D-6E8A-4147-A177-3AD203B41FA5}">
                      <a16:colId xmlns:a16="http://schemas.microsoft.com/office/drawing/2014/main" xmlns="" val="1225738689"/>
                    </a:ext>
                  </a:extLst>
                </a:gridCol>
                <a:gridCol w="1803797">
                  <a:extLst>
                    <a:ext uri="{9D8B030D-6E8A-4147-A177-3AD203B41FA5}">
                      <a16:colId xmlns:a16="http://schemas.microsoft.com/office/drawing/2014/main" xmlns="" val="1506507074"/>
                    </a:ext>
                  </a:extLst>
                </a:gridCol>
              </a:tblGrid>
              <a:tr h="1059258">
                <a:tc>
                  <a:txBody>
                    <a:bodyPr/>
                    <a:lstStyle/>
                    <a:p>
                      <a:endParaRPr lang="ru-RU" b="0" i="0" dirty="0">
                        <a:solidFill>
                          <a:srgbClr val="A8D3FD"/>
                        </a:solidFill>
                        <a:latin typeface="Montserrat Medium" panose="00000600000000000000" pitchFamily="50" charset="-52"/>
                      </a:endParaRPr>
                    </a:p>
                  </a:txBody>
                  <a:tcPr>
                    <a:solidFill>
                      <a:srgbClr val="A8D3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>
                          <a:solidFill>
                            <a:schemeClr val="accent1"/>
                          </a:solidFill>
                          <a:latin typeface="Montserrat Medium" panose="00000600000000000000" pitchFamily="50" charset="-52"/>
                        </a:rPr>
                        <a:t>2018-2019</a:t>
                      </a:r>
                    </a:p>
                    <a:p>
                      <a:pPr algn="ctr"/>
                      <a:r>
                        <a:rPr lang="ru-RU" sz="1600" b="0" i="0" dirty="0">
                          <a:solidFill>
                            <a:schemeClr val="accent1"/>
                          </a:solidFill>
                          <a:latin typeface="Montserrat Medium" panose="00000600000000000000" pitchFamily="50" charset="-52"/>
                        </a:rPr>
                        <a:t>учебный год</a:t>
                      </a:r>
                    </a:p>
                  </a:txBody>
                  <a:tcPr anchor="ctr">
                    <a:solidFill>
                      <a:srgbClr val="A8D3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kern="1200" dirty="0">
                          <a:solidFill>
                            <a:schemeClr val="accent1"/>
                          </a:solidFill>
                          <a:effectLst/>
                          <a:latin typeface="Montserrat Medium" panose="00000600000000000000" pitchFamily="50" charset="-52"/>
                          <a:ea typeface="+mn-ea"/>
                          <a:cs typeface="+mn-cs"/>
                        </a:rPr>
                        <a:t>2019-2020 учебный год</a:t>
                      </a:r>
                      <a:endParaRPr lang="ru-RU" sz="1600" b="0" i="0" dirty="0">
                        <a:solidFill>
                          <a:schemeClr val="accent1"/>
                        </a:solidFill>
                        <a:latin typeface="Montserrat Medium" panose="00000600000000000000" pitchFamily="50" charset="-52"/>
                      </a:endParaRPr>
                    </a:p>
                  </a:txBody>
                  <a:tcPr anchor="ctr">
                    <a:solidFill>
                      <a:srgbClr val="A8D3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>
                          <a:solidFill>
                            <a:schemeClr val="accent1"/>
                          </a:solidFill>
                          <a:latin typeface="Montserrat Medium" panose="00000600000000000000" pitchFamily="50" charset="-52"/>
                        </a:rPr>
                        <a:t>2020-2021 учебный год</a:t>
                      </a:r>
                    </a:p>
                  </a:txBody>
                  <a:tcPr anchor="ctr">
                    <a:solidFill>
                      <a:srgbClr val="A8D3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102700"/>
                  </a:ext>
                </a:extLst>
              </a:tr>
              <a:tr h="1059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i="0" dirty="0">
                          <a:effectLst/>
                          <a:latin typeface="Montserrat Medium" panose="00000600000000000000" pitchFamily="50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участников</a:t>
                      </a:r>
                      <a:endParaRPr lang="ru-RU" sz="1600" b="0" i="0" dirty="0">
                        <a:effectLst/>
                        <a:latin typeface="Montserrat Medium" panose="00000600000000000000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i="0" dirty="0">
                          <a:effectLst/>
                          <a:latin typeface="Montserrat Medium" panose="00000600000000000000" pitchFamily="50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242</a:t>
                      </a:r>
                      <a:endParaRPr lang="ru-RU" sz="2800" i="0" dirty="0">
                        <a:effectLst/>
                        <a:latin typeface="Montserrat Medium" panose="00000600000000000000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i="0" dirty="0">
                          <a:effectLst/>
                          <a:latin typeface="Montserrat Medium" panose="00000600000000000000" pitchFamily="50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242</a:t>
                      </a:r>
                      <a:endParaRPr lang="ru-RU" sz="2800" i="0" dirty="0">
                        <a:effectLst/>
                        <a:latin typeface="Montserrat Medium" panose="00000600000000000000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i="0" dirty="0">
                          <a:effectLst/>
                          <a:latin typeface="Montserrat Medium" panose="00000600000000000000" pitchFamily="50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334</a:t>
                      </a:r>
                      <a:endParaRPr lang="ru-RU" sz="2800" b="1" i="0" dirty="0">
                        <a:effectLst/>
                        <a:latin typeface="Montserrat Medium" panose="00000600000000000000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0763925"/>
                  </a:ext>
                </a:extLst>
              </a:tr>
              <a:tr h="1059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i="0" dirty="0">
                          <a:effectLst/>
                          <a:latin typeface="Montserrat Medium" panose="00000600000000000000" pitchFamily="50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призеров</a:t>
                      </a:r>
                      <a:endParaRPr lang="ru-RU" sz="1600" b="0" i="0" dirty="0">
                        <a:effectLst/>
                        <a:latin typeface="Montserrat Medium" panose="00000600000000000000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6F7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i="0" dirty="0">
                          <a:effectLst/>
                          <a:latin typeface="Montserrat Medium" panose="00000600000000000000" pitchFamily="50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2800" i="0" dirty="0">
                        <a:effectLst/>
                        <a:latin typeface="Montserrat Medium" panose="00000600000000000000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6F7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i="0" dirty="0">
                          <a:effectLst/>
                          <a:latin typeface="Montserrat Medium" panose="00000600000000000000" pitchFamily="50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2800" i="0" dirty="0">
                        <a:effectLst/>
                        <a:latin typeface="Montserrat Medium" panose="00000600000000000000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6F7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i="0" dirty="0">
                          <a:effectLst/>
                          <a:latin typeface="Montserrat Medium" panose="00000600000000000000" pitchFamily="50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2800" b="1" i="0" dirty="0">
                        <a:effectLst/>
                        <a:latin typeface="Montserrat Medium" panose="00000600000000000000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6F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0111976"/>
                  </a:ext>
                </a:extLst>
              </a:tr>
              <a:tr h="1059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i="0" dirty="0">
                          <a:solidFill>
                            <a:schemeClr val="accent2"/>
                          </a:solidFill>
                          <a:effectLst/>
                          <a:latin typeface="Montserrat Medium" panose="00000600000000000000" pitchFamily="50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победителей</a:t>
                      </a:r>
                      <a:endParaRPr lang="ru-RU" sz="1600" b="1" i="0" dirty="0">
                        <a:solidFill>
                          <a:schemeClr val="accent2"/>
                        </a:solidFill>
                        <a:effectLst/>
                        <a:latin typeface="Montserrat Medium" panose="00000600000000000000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i="0" dirty="0">
                          <a:solidFill>
                            <a:schemeClr val="accent2"/>
                          </a:solidFill>
                          <a:effectLst/>
                          <a:latin typeface="Montserrat Medium" panose="00000600000000000000" pitchFamily="50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3200" b="1" i="0" dirty="0">
                        <a:solidFill>
                          <a:schemeClr val="accent2"/>
                        </a:solidFill>
                        <a:effectLst/>
                        <a:latin typeface="Montserrat Medium" panose="00000600000000000000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i="0" dirty="0">
                          <a:solidFill>
                            <a:schemeClr val="accent2"/>
                          </a:solidFill>
                          <a:effectLst/>
                          <a:latin typeface="Montserrat Medium" panose="00000600000000000000" pitchFamily="50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3200" b="1" i="0" dirty="0">
                        <a:solidFill>
                          <a:schemeClr val="accent2"/>
                        </a:solidFill>
                        <a:effectLst/>
                        <a:latin typeface="Montserrat Medium" panose="00000600000000000000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i="0" dirty="0">
                          <a:solidFill>
                            <a:schemeClr val="accent2"/>
                          </a:solidFill>
                          <a:effectLst/>
                          <a:latin typeface="Montserrat Medium" panose="00000600000000000000" pitchFamily="50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3200" b="1" i="0" dirty="0">
                        <a:solidFill>
                          <a:schemeClr val="accent2"/>
                        </a:solidFill>
                        <a:effectLst/>
                        <a:latin typeface="Montserrat Medium" panose="00000600000000000000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9144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465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6888110" y="4769420"/>
            <a:ext cx="9364662" cy="9364662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943840" y="-7588530"/>
            <a:ext cx="9364663" cy="9366251"/>
          </a:xfrm>
          <a:prstGeom prst="ellipse">
            <a:avLst/>
          </a:prstGeom>
          <a:solidFill>
            <a:schemeClr val="accent2">
              <a:alpha val="1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-7441880" y="928688"/>
            <a:ext cx="9366251" cy="9366250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pic>
        <p:nvPicPr>
          <p:cNvPr id="12293" name="Picture 7" descr="C:\Users\Маланин\Desktop\Online Educ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8" y="731838"/>
            <a:ext cx="5349875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8988" y="4487863"/>
            <a:ext cx="4035425" cy="112395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000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Председатель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000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Комитета по образованию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0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И.П. Федоренко</a:t>
            </a:r>
          </a:p>
        </p:txBody>
      </p:sp>
      <p:sp>
        <p:nvSpPr>
          <p:cNvPr id="12291" name="Подзаголовок 2"/>
          <p:cNvSpPr txBox="1">
            <a:spLocks/>
          </p:cNvSpPr>
          <p:nvPr/>
        </p:nvSpPr>
        <p:spPr bwMode="auto">
          <a:xfrm>
            <a:off x="2058988" y="5692775"/>
            <a:ext cx="40354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ru-RU" altLang="ru-RU" sz="1600" dirty="0">
                <a:solidFill>
                  <a:schemeClr val="accent6">
                    <a:lumMod val="50000"/>
                  </a:schemeClr>
                </a:solidFill>
                <a:latin typeface="Montserrat Medium" panose="00000600000000000000" pitchFamily="50" charset="-52"/>
              </a:rPr>
              <a:t>27 августа 2021 года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6584" y="577851"/>
            <a:ext cx="654082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Montserrat Medium" panose="00000600000000000000" pitchFamily="50" charset="-52"/>
              </a:rPr>
              <a:t>Итоги деятельности системы образования Всеволожского района и перспективы развития</a:t>
            </a:r>
          </a:p>
        </p:txBody>
      </p:sp>
      <p:pic>
        <p:nvPicPr>
          <p:cNvPr id="12297" name="Picture 9" descr="C:\Users\Маланин\Desktop\Герб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550" y="184150"/>
            <a:ext cx="109696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 txBox="1">
            <a:spLocks/>
          </p:cNvSpPr>
          <p:nvPr/>
        </p:nvSpPr>
        <p:spPr bwMode="auto">
          <a:xfrm>
            <a:off x="657225" y="370681"/>
            <a:ext cx="108124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2800" b="1" dirty="0">
                <a:solidFill>
                  <a:schemeClr val="accent1"/>
                </a:solidFill>
                <a:latin typeface="Montserrat Medium" panose="020B0604020202020204" charset="-52"/>
              </a:rPr>
              <a:t>Количество победителей и призеров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b="1" dirty="0">
                <a:solidFill>
                  <a:schemeClr val="accent1"/>
                </a:solidFill>
                <a:latin typeface="Montserrat Medium" panose="020B0604020202020204" charset="-52"/>
              </a:rPr>
              <a:t>в заключительном этапе </a:t>
            </a:r>
            <a:r>
              <a:rPr lang="ru-RU" altLang="ru-RU" sz="2800" b="1" dirty="0" err="1">
                <a:solidFill>
                  <a:schemeClr val="accent1"/>
                </a:solidFill>
                <a:latin typeface="Montserrat Medium" panose="020B0604020202020204" charset="-52"/>
              </a:rPr>
              <a:t>ВсОШ</a:t>
            </a:r>
            <a:endParaRPr lang="ru-RU" altLang="ru-RU" sz="2800" b="1" dirty="0">
              <a:solidFill>
                <a:schemeClr val="accent1"/>
              </a:solidFill>
              <a:latin typeface="Montserrat Medium" panose="020B0604020202020204" charset="-52"/>
            </a:endParaRPr>
          </a:p>
        </p:txBody>
      </p:sp>
      <p:sp>
        <p:nvSpPr>
          <p:cNvPr id="23555" name="Объект 2"/>
          <p:cNvSpPr txBox="1">
            <a:spLocks/>
          </p:cNvSpPr>
          <p:nvPr/>
        </p:nvSpPr>
        <p:spPr bwMode="auto">
          <a:xfrm>
            <a:off x="814388" y="2030413"/>
            <a:ext cx="3019425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endParaRPr lang="ru-RU" altLang="ru-RU" sz="1800" dirty="0">
              <a:solidFill>
                <a:schemeClr val="bg1"/>
              </a:solidFill>
              <a:latin typeface="Montserrat Medium" panose="020B0604020202020204" charset="-52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36600" y="1939925"/>
            <a:ext cx="2492375" cy="43275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solidFill>
                  <a:srgbClr val="002060"/>
                </a:solidFill>
                <a:latin typeface="Montserrat Medium" panose="020B0604020202020204" charset="-52"/>
              </a:rPr>
              <a:t>Всероссийская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solidFill>
                  <a:srgbClr val="002060"/>
                </a:solidFill>
                <a:latin typeface="Montserrat Medium" panose="020B0604020202020204" charset="-52"/>
              </a:rPr>
              <a:t>Олимпиада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solidFill>
                  <a:srgbClr val="002060"/>
                </a:solidFill>
                <a:latin typeface="Montserrat Medium" panose="020B0604020202020204" charset="-52"/>
              </a:rPr>
              <a:t>школьников</a:t>
            </a:r>
            <a:endParaRPr lang="ru-RU" sz="1600" cap="all" dirty="0">
              <a:solidFill>
                <a:srgbClr val="002060"/>
              </a:solidFill>
              <a:latin typeface="Montserrat Medium" panose="020B0604020202020204" charset="-5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Montserrat Medium" panose="020B0604020202020204" charset="-52"/>
            </a:endParaRPr>
          </a:p>
        </p:txBody>
      </p:sp>
      <p:pic>
        <p:nvPicPr>
          <p:cNvPr id="23569" name="Picture 2" descr="https://vos.olimpiada.ru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3689350"/>
            <a:ext cx="19177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Прямая соединительная линия 40"/>
          <p:cNvCxnSpPr>
            <a:cxnSpLocks/>
          </p:cNvCxnSpPr>
          <p:nvPr/>
        </p:nvCxnSpPr>
        <p:spPr>
          <a:xfrm>
            <a:off x="3579668" y="1939925"/>
            <a:ext cx="0" cy="43751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xmlns="" id="{710E3BC4-79B8-4669-B83A-8224E60E92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861247"/>
              </p:ext>
            </p:extLst>
          </p:nvPr>
        </p:nvGraphicFramePr>
        <p:xfrm>
          <a:off x="4281487" y="2008984"/>
          <a:ext cx="7215188" cy="4237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797">
                  <a:extLst>
                    <a:ext uri="{9D8B030D-6E8A-4147-A177-3AD203B41FA5}">
                      <a16:colId xmlns:a16="http://schemas.microsoft.com/office/drawing/2014/main" xmlns="" val="1811612190"/>
                    </a:ext>
                  </a:extLst>
                </a:gridCol>
                <a:gridCol w="1803797">
                  <a:extLst>
                    <a:ext uri="{9D8B030D-6E8A-4147-A177-3AD203B41FA5}">
                      <a16:colId xmlns:a16="http://schemas.microsoft.com/office/drawing/2014/main" xmlns="" val="3133945755"/>
                    </a:ext>
                  </a:extLst>
                </a:gridCol>
                <a:gridCol w="1803797">
                  <a:extLst>
                    <a:ext uri="{9D8B030D-6E8A-4147-A177-3AD203B41FA5}">
                      <a16:colId xmlns:a16="http://schemas.microsoft.com/office/drawing/2014/main" xmlns="" val="1225738689"/>
                    </a:ext>
                  </a:extLst>
                </a:gridCol>
                <a:gridCol w="1803797">
                  <a:extLst>
                    <a:ext uri="{9D8B030D-6E8A-4147-A177-3AD203B41FA5}">
                      <a16:colId xmlns:a16="http://schemas.microsoft.com/office/drawing/2014/main" xmlns="" val="1506507074"/>
                    </a:ext>
                  </a:extLst>
                </a:gridCol>
              </a:tblGrid>
              <a:tr h="1059258">
                <a:tc>
                  <a:txBody>
                    <a:bodyPr/>
                    <a:lstStyle/>
                    <a:p>
                      <a:endParaRPr lang="ru-RU" b="0" i="0" dirty="0">
                        <a:solidFill>
                          <a:srgbClr val="A8D3FD"/>
                        </a:solidFill>
                        <a:latin typeface="Montserrat Medium" panose="020B0604020202020204" charset="-52"/>
                      </a:endParaRPr>
                    </a:p>
                  </a:txBody>
                  <a:tcPr>
                    <a:solidFill>
                      <a:srgbClr val="A8D3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>
                          <a:solidFill>
                            <a:schemeClr val="accent1"/>
                          </a:solidFill>
                          <a:latin typeface="Montserrat Medium" panose="020B0604020202020204" charset="-52"/>
                        </a:rPr>
                        <a:t>2018-2019</a:t>
                      </a:r>
                    </a:p>
                    <a:p>
                      <a:pPr algn="ctr"/>
                      <a:r>
                        <a:rPr lang="ru-RU" sz="1600" b="0" i="0" dirty="0">
                          <a:solidFill>
                            <a:schemeClr val="accent1"/>
                          </a:solidFill>
                          <a:latin typeface="Montserrat Medium" panose="020B0604020202020204" charset="-52"/>
                        </a:rPr>
                        <a:t>учебный год</a:t>
                      </a:r>
                    </a:p>
                  </a:txBody>
                  <a:tcPr anchor="ctr">
                    <a:solidFill>
                      <a:srgbClr val="A8D3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kern="1200" dirty="0">
                          <a:solidFill>
                            <a:schemeClr val="accent1"/>
                          </a:solidFill>
                          <a:effectLst/>
                          <a:latin typeface="Montserrat Medium" panose="020B0604020202020204" charset="-52"/>
                          <a:ea typeface="+mn-ea"/>
                          <a:cs typeface="+mn-cs"/>
                        </a:rPr>
                        <a:t>2019-2020 учебный год</a:t>
                      </a:r>
                      <a:endParaRPr lang="ru-RU" sz="1600" b="0" i="0" dirty="0">
                        <a:solidFill>
                          <a:schemeClr val="accent1"/>
                        </a:solidFill>
                        <a:latin typeface="Montserrat Medium" panose="020B0604020202020204" charset="-52"/>
                      </a:endParaRPr>
                    </a:p>
                  </a:txBody>
                  <a:tcPr anchor="ctr">
                    <a:solidFill>
                      <a:srgbClr val="A8D3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>
                          <a:solidFill>
                            <a:schemeClr val="accent1"/>
                          </a:solidFill>
                          <a:latin typeface="Montserrat Medium" panose="020B0604020202020204" charset="-52"/>
                        </a:rPr>
                        <a:t>2020-2021 учебный год</a:t>
                      </a:r>
                    </a:p>
                  </a:txBody>
                  <a:tcPr anchor="ctr">
                    <a:solidFill>
                      <a:srgbClr val="A8D3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102700"/>
                  </a:ext>
                </a:extLst>
              </a:tr>
              <a:tr h="1059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i="0" dirty="0">
                          <a:effectLst/>
                          <a:latin typeface="Montserrat Medium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участников</a:t>
                      </a:r>
                      <a:endParaRPr lang="ru-RU" sz="1600" b="0" i="0" dirty="0">
                        <a:effectLst/>
                        <a:latin typeface="Montserrat Medium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i="0" dirty="0">
                          <a:effectLst/>
                          <a:latin typeface="Montserrat Medium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800" i="0" dirty="0">
                        <a:effectLst/>
                        <a:latin typeface="Montserrat Medium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i="0" dirty="0">
                          <a:effectLst/>
                          <a:latin typeface="Montserrat Medium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br>
                        <a:rPr lang="ru-RU" sz="2800" i="0" dirty="0">
                          <a:effectLst/>
                          <a:latin typeface="Montserrat Medium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i="0" dirty="0">
                          <a:effectLst/>
                          <a:latin typeface="Montserrat Medium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(12  предметов)</a:t>
                      </a:r>
                      <a:endParaRPr lang="ru-RU" sz="1200" i="0" dirty="0">
                        <a:effectLst/>
                        <a:latin typeface="Montserrat Medium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i="0" dirty="0">
                          <a:effectLst/>
                          <a:latin typeface="Montserrat Medium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800" b="1" i="0" dirty="0">
                        <a:effectLst/>
                        <a:latin typeface="Montserrat Medium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0763925"/>
                  </a:ext>
                </a:extLst>
              </a:tr>
              <a:tr h="1059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i="0" dirty="0">
                          <a:effectLst/>
                          <a:latin typeface="Montserrat Medium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призеров</a:t>
                      </a:r>
                      <a:endParaRPr lang="ru-RU" sz="1600" b="0" i="0" dirty="0">
                        <a:effectLst/>
                        <a:latin typeface="Montserrat Medium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6F7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i="0" dirty="0">
                          <a:effectLst/>
                          <a:latin typeface="Montserrat Medium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i="0" dirty="0">
                        <a:effectLst/>
                        <a:latin typeface="Montserrat Medium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6F7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i="0" dirty="0">
                          <a:effectLst/>
                          <a:latin typeface="Montserrat Medium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i="0" dirty="0">
                        <a:effectLst/>
                        <a:latin typeface="Montserrat Medium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6F7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i="0" dirty="0">
                          <a:effectLst/>
                          <a:latin typeface="Montserrat Medium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b="1" i="0" dirty="0">
                        <a:effectLst/>
                        <a:latin typeface="Montserrat Medium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6F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0111976"/>
                  </a:ext>
                </a:extLst>
              </a:tr>
              <a:tr h="1059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i="0" dirty="0">
                          <a:solidFill>
                            <a:schemeClr val="accent2"/>
                          </a:solidFill>
                          <a:effectLst/>
                          <a:latin typeface="Montserrat Medium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победителей</a:t>
                      </a:r>
                      <a:endParaRPr lang="ru-RU" sz="1600" b="1" i="0" dirty="0">
                        <a:solidFill>
                          <a:schemeClr val="accent2"/>
                        </a:solidFill>
                        <a:effectLst/>
                        <a:latin typeface="Montserrat Medium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i="0" dirty="0">
                          <a:solidFill>
                            <a:schemeClr val="accent2"/>
                          </a:solidFill>
                          <a:effectLst/>
                          <a:latin typeface="Montserrat Medium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3200" b="1" i="0" dirty="0">
                        <a:solidFill>
                          <a:schemeClr val="accent2"/>
                        </a:solidFill>
                        <a:effectLst/>
                        <a:latin typeface="Montserrat Medium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i="0" dirty="0">
                          <a:solidFill>
                            <a:schemeClr val="accent2"/>
                          </a:solidFill>
                          <a:effectLst/>
                          <a:latin typeface="Montserrat Medium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3200" b="1" i="0" dirty="0">
                        <a:solidFill>
                          <a:schemeClr val="accent2"/>
                        </a:solidFill>
                        <a:effectLst/>
                        <a:latin typeface="Montserrat Medium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i="0" dirty="0">
                          <a:solidFill>
                            <a:schemeClr val="accent2"/>
                          </a:solidFill>
                          <a:effectLst/>
                          <a:latin typeface="Montserrat Medium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3200" b="1" i="0" dirty="0">
                        <a:solidFill>
                          <a:schemeClr val="accent2"/>
                        </a:solidFill>
                        <a:effectLst/>
                        <a:latin typeface="Montserrat Medium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9144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080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6181E1-49DD-43D2-A21C-41442A683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369973"/>
            <a:ext cx="10801350" cy="1127125"/>
          </a:xfrm>
        </p:spPr>
        <p:txBody>
          <a:bodyPr/>
          <a:lstStyle/>
          <a:p>
            <a:r>
              <a:rPr lang="ru-RU" sz="2400" b="1" dirty="0">
                <a:latin typeface="Montserrat Medium" panose="00000600000000000000" pitchFamily="50" charset="-52"/>
              </a:rPr>
              <a:t>Выпускники школ Всеволожского района, победившие во </a:t>
            </a:r>
            <a:r>
              <a:rPr lang="ru-RU" sz="2400" b="1" dirty="0" err="1">
                <a:latin typeface="Montserrat Medium" panose="00000600000000000000" pitchFamily="50" charset="-52"/>
              </a:rPr>
              <a:t>ВсОШ</a:t>
            </a:r>
            <a:r>
              <a:rPr lang="ru-RU" sz="2400" b="1" dirty="0">
                <a:latin typeface="Montserrat Medium" panose="00000600000000000000" pitchFamily="50" charset="-52"/>
              </a:rPr>
              <a:t> 2019-2020 года, получившие денежное поощрение</a:t>
            </a:r>
          </a:p>
        </p:txBody>
      </p:sp>
      <p:pic>
        <p:nvPicPr>
          <p:cNvPr id="8" name="Рисунок 7" descr="Компьютер">
            <a:extLst>
              <a:ext uri="{FF2B5EF4-FFF2-40B4-BE49-F238E27FC236}">
                <a16:creationId xmlns:a16="http://schemas.microsoft.com/office/drawing/2014/main" xmlns="" id="{EBADB449-3B04-46C2-9199-26B3CADF84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44104" y="4983254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53EF01-7BE2-47C3-A4A8-DEE02EDEACAB}"/>
              </a:ext>
            </a:extLst>
          </p:cNvPr>
          <p:cNvSpPr txBox="1"/>
          <p:nvPr/>
        </p:nvSpPr>
        <p:spPr>
          <a:xfrm>
            <a:off x="1934852" y="3699068"/>
            <a:ext cx="6094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Леонид Рахметов </a:t>
            </a:r>
            <a:r>
              <a:rPr lang="ru-RU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(МОУ «Лицей № 1» </a:t>
            </a:r>
          </a:p>
          <a:p>
            <a:r>
              <a:rPr lang="ru-RU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г. Всеволожска, олимпиада по географии, наставник Высоцкая Александра Николаевна)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7B6CFFD-112C-4687-82A7-C1C800F12954}"/>
              </a:ext>
            </a:extLst>
          </p:cNvPr>
          <p:cNvSpPr txBox="1"/>
          <p:nvPr/>
        </p:nvSpPr>
        <p:spPr>
          <a:xfrm>
            <a:off x="1934852" y="2108694"/>
            <a:ext cx="6094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Михаил Петров</a:t>
            </a:r>
            <a:r>
              <a:rPr lang="ru-RU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 (МОУ «СОШ № </a:t>
            </a:r>
            <a:r>
              <a:rPr lang="ru-RU" dirty="0" smtClean="0">
                <a:solidFill>
                  <a:schemeClr val="accent1"/>
                </a:solidFill>
                <a:latin typeface="Montserrat Medium" panose="00000600000000000000" pitchFamily="50" charset="-52"/>
              </a:rPr>
              <a:t>3»</a:t>
            </a:r>
            <a:endParaRPr lang="ru-RU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  <a:p>
            <a:r>
              <a:rPr lang="ru-RU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г. Всеволожска, олимпиада по географии, наставник Горячкина Марина Анатольевна)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CE1429C-A147-4B0D-AFFA-C789B18F9761}"/>
              </a:ext>
            </a:extLst>
          </p:cNvPr>
          <p:cNvSpPr txBox="1"/>
          <p:nvPr/>
        </p:nvSpPr>
        <p:spPr>
          <a:xfrm>
            <a:off x="1934852" y="5027975"/>
            <a:ext cx="6094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Андрей Одинцов </a:t>
            </a:r>
            <a:r>
              <a:rPr lang="ru-RU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(МОБУ «СОШ № </a:t>
            </a:r>
            <a:r>
              <a:rPr lang="ru-RU" dirty="0" smtClean="0">
                <a:solidFill>
                  <a:schemeClr val="accent1"/>
                </a:solidFill>
                <a:latin typeface="Montserrat Medium" panose="00000600000000000000" pitchFamily="50" charset="-52"/>
              </a:rPr>
              <a:t>6» </a:t>
            </a:r>
            <a:endParaRPr lang="ru-RU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  <a:p>
            <a:r>
              <a:rPr lang="ru-RU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г. Всеволожска, олимпиада по информатике, наставник </a:t>
            </a:r>
            <a:r>
              <a:rPr lang="ru-RU" dirty="0" err="1">
                <a:solidFill>
                  <a:schemeClr val="accent1"/>
                </a:solidFill>
                <a:latin typeface="Montserrat Medium" panose="00000600000000000000" pitchFamily="50" charset="-52"/>
              </a:rPr>
              <a:t>Будучин</a:t>
            </a:r>
            <a:r>
              <a:rPr lang="ru-RU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 Александр Андреевич)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xmlns="" id="{C47AEB85-B73F-46BA-A5CF-6478E1BB6624}"/>
              </a:ext>
            </a:extLst>
          </p:cNvPr>
          <p:cNvSpPr txBox="1">
            <a:spLocks/>
          </p:cNvSpPr>
          <p:nvPr/>
        </p:nvSpPr>
        <p:spPr bwMode="auto">
          <a:xfrm>
            <a:off x="8827172" y="1917100"/>
            <a:ext cx="3019425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endParaRPr lang="ru-RU" altLang="ru-RU" sz="1800" dirty="0">
              <a:solidFill>
                <a:schemeClr val="bg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9BD95BCE-A1D1-4C88-93B3-96088E11C67A}"/>
              </a:ext>
            </a:extLst>
          </p:cNvPr>
          <p:cNvSpPr/>
          <p:nvPr/>
        </p:nvSpPr>
        <p:spPr>
          <a:xfrm>
            <a:off x="8749384" y="1817376"/>
            <a:ext cx="2492375" cy="43275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Всероссийская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Олимпиада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школьников</a:t>
            </a:r>
            <a:endParaRPr lang="ru-RU" sz="1600" cap="all" dirty="0">
              <a:solidFill>
                <a:srgbClr val="002060"/>
              </a:solidFill>
              <a:latin typeface="Montserrat Medium" panose="00000600000000000000" pitchFamily="50" charset="-5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Montserrat Medium" panose="00000600000000000000" pitchFamily="50" charset="-52"/>
            </a:endParaRPr>
          </a:p>
        </p:txBody>
      </p:sp>
      <p:pic>
        <p:nvPicPr>
          <p:cNvPr id="25" name="Picture 2" descr="https://vos.olimpiada.ru/images/logo.png">
            <a:extLst>
              <a:ext uri="{FF2B5EF4-FFF2-40B4-BE49-F238E27FC236}">
                <a16:creationId xmlns:a16="http://schemas.microsoft.com/office/drawing/2014/main" xmlns="" id="{04FFCC55-662F-4878-9F6C-81916D1FE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722" y="3566801"/>
            <a:ext cx="19177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A3901152-55A0-4680-9F00-B7205FEFE281}"/>
              </a:ext>
            </a:extLst>
          </p:cNvPr>
          <p:cNvCxnSpPr>
            <a:cxnSpLocks/>
          </p:cNvCxnSpPr>
          <p:nvPr/>
        </p:nvCxnSpPr>
        <p:spPr>
          <a:xfrm>
            <a:off x="8302497" y="1817376"/>
            <a:ext cx="0" cy="43751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 descr="Глобус">
            <a:extLst>
              <a:ext uri="{FF2B5EF4-FFF2-40B4-BE49-F238E27FC236}">
                <a16:creationId xmlns:a16="http://schemas.microsoft.com/office/drawing/2014/main" xmlns="" id="{0940F0A2-FF0B-404E-A66F-8A56494469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1368" y="2108694"/>
            <a:ext cx="914400" cy="914400"/>
          </a:xfrm>
          <a:prstGeom prst="rect">
            <a:avLst/>
          </a:prstGeom>
        </p:spPr>
      </p:pic>
      <p:pic>
        <p:nvPicPr>
          <p:cNvPr id="15" name="Рисунок 14" descr="Глобус">
            <a:extLst>
              <a:ext uri="{FF2B5EF4-FFF2-40B4-BE49-F238E27FC236}">
                <a16:creationId xmlns:a16="http://schemas.microsoft.com/office/drawing/2014/main" xmlns="" id="{5190009B-E52E-4F1B-BDC9-8375CDB5E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1368" y="36526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311154-2E2E-47CE-B380-F4B848A86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363538"/>
            <a:ext cx="10801350" cy="1127125"/>
          </a:xfrm>
        </p:spPr>
        <p:txBody>
          <a:bodyPr/>
          <a:lstStyle/>
          <a:p>
            <a:r>
              <a:rPr lang="ru-RU" sz="1800" b="1" dirty="0">
                <a:latin typeface="Montserrat Medium" panose="00000600000000000000" pitchFamily="50" charset="-52"/>
              </a:rPr>
              <a:t>Дополнительные меры по поддержке победителей и призеров заключительного этапа Всероссийской олимпиады школьников и педагогов-наставников, подготовивших школьников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0DC85C1-0879-4AB2-BA2B-F2936FB9CCBC}"/>
              </a:ext>
            </a:extLst>
          </p:cNvPr>
          <p:cNvSpPr txBox="1">
            <a:spLocks/>
          </p:cNvSpPr>
          <p:nvPr/>
        </p:nvSpPr>
        <p:spPr bwMode="auto">
          <a:xfrm>
            <a:off x="814388" y="2030413"/>
            <a:ext cx="3019425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endParaRPr lang="ru-RU" altLang="ru-RU" sz="1800" dirty="0">
              <a:solidFill>
                <a:schemeClr val="bg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B4E56AE-00C2-47AF-94C4-4B29E7E5A4B9}"/>
              </a:ext>
            </a:extLst>
          </p:cNvPr>
          <p:cNvSpPr/>
          <p:nvPr/>
        </p:nvSpPr>
        <p:spPr>
          <a:xfrm>
            <a:off x="736600" y="1939925"/>
            <a:ext cx="2492375" cy="43275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Всероссийская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Олимпиада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школьников</a:t>
            </a:r>
            <a:endParaRPr lang="ru-RU" cap="all" dirty="0">
              <a:solidFill>
                <a:srgbClr val="002060"/>
              </a:solidFill>
              <a:latin typeface="Montserrat Medium" panose="00000600000000000000" pitchFamily="50" charset="-5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pic>
        <p:nvPicPr>
          <p:cNvPr id="5" name="Picture 2" descr="https://vos.olimpiada.ru/images/logo.png">
            <a:extLst>
              <a:ext uri="{FF2B5EF4-FFF2-40B4-BE49-F238E27FC236}">
                <a16:creationId xmlns:a16="http://schemas.microsoft.com/office/drawing/2014/main" xmlns="" id="{5DC8410D-5E43-4E34-BFF8-3265C9AA6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3689350"/>
            <a:ext cx="19177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66A8AF62-FEFC-46CC-B1D7-0CB7A9572DB6}"/>
              </a:ext>
            </a:extLst>
          </p:cNvPr>
          <p:cNvCxnSpPr>
            <a:cxnSpLocks/>
          </p:cNvCxnSpPr>
          <p:nvPr/>
        </p:nvCxnSpPr>
        <p:spPr>
          <a:xfrm>
            <a:off x="3579668" y="1939925"/>
            <a:ext cx="0" cy="43751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667BE5-013F-48B5-A493-0F3E1450CEC0}"/>
              </a:ext>
            </a:extLst>
          </p:cNvPr>
          <p:cNvSpPr txBox="1"/>
          <p:nvPr/>
        </p:nvSpPr>
        <p:spPr>
          <a:xfrm>
            <a:off x="3911601" y="1942090"/>
            <a:ext cx="7986423" cy="4022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Ежемесячные именные стипендии Губернатора Ленинградской области утверждены для обучающихся:</a:t>
            </a:r>
            <a:endParaRPr lang="ru-RU" sz="1400" b="1" dirty="0">
              <a:solidFill>
                <a:schemeClr val="accent1"/>
              </a:solidFill>
              <a:latin typeface="Montserrat Medium" panose="000006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2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победителей заключительного этапа всероссийской олимпиады школьников – </a:t>
            </a:r>
            <a:r>
              <a:rPr lang="ru-RU" sz="1400" dirty="0">
                <a:solidFill>
                  <a:schemeClr val="accent2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20 000 рублей;</a:t>
            </a:r>
            <a:endParaRPr lang="ru-RU" sz="1400" dirty="0">
              <a:solidFill>
                <a:schemeClr val="accent2"/>
              </a:solidFill>
              <a:latin typeface="Montserrat Medium" panose="000006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2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призеров заключительного этапа всероссийской олимпиады школьников – </a:t>
            </a:r>
            <a:r>
              <a:rPr lang="en-US" sz="1400" dirty="0">
                <a:solidFill>
                  <a:schemeClr val="tx2"/>
                </a:solidFill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solidFill>
                  <a:schemeClr val="accent2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10 000 рублей.</a:t>
            </a:r>
            <a:endParaRPr lang="ru-RU" sz="1400" dirty="0">
              <a:solidFill>
                <a:schemeClr val="accent2"/>
              </a:solidFill>
              <a:latin typeface="Montserrat Medium" panose="000006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Премия в виде единовременной выплаты учреждена для выпускников:</a:t>
            </a:r>
            <a:endParaRPr lang="ru-RU" sz="1400" b="1" dirty="0">
              <a:solidFill>
                <a:schemeClr val="accent1"/>
              </a:solidFill>
              <a:effectLst/>
              <a:latin typeface="Montserrat Medium" panose="000006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2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победителю заключительного этапа всероссийской олимпиады школьников – </a:t>
            </a:r>
            <a:r>
              <a:rPr lang="ru-RU" sz="1400" dirty="0">
                <a:solidFill>
                  <a:schemeClr val="accent2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240 000 рублей;</a:t>
            </a:r>
            <a:endParaRPr lang="ru-RU" sz="1400" dirty="0">
              <a:solidFill>
                <a:schemeClr val="accent2"/>
              </a:solidFill>
              <a:effectLst/>
              <a:latin typeface="Montserrat Medium" panose="000006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2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призеру заключительного этапа всероссийской олимпиады школьников – </a:t>
            </a:r>
            <a:br>
              <a:rPr lang="ru-RU" sz="1400" dirty="0">
                <a:solidFill>
                  <a:schemeClr val="tx2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120 000 рублей.</a:t>
            </a:r>
            <a:endParaRPr lang="ru-RU" sz="1400" dirty="0">
              <a:solidFill>
                <a:schemeClr val="accent2"/>
              </a:solidFill>
              <a:latin typeface="Montserrat Medium" panose="000006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 также премия в виде единовременной выплаты учреждена для педагогических работников. Подготовившему победителя  - 240 000 рублей, подготовившему призера – 120 000 рублей.</a:t>
            </a:r>
            <a:endParaRPr lang="ru-RU" sz="1400" b="1" dirty="0">
              <a:solidFill>
                <a:schemeClr val="accent1"/>
              </a:solidFill>
              <a:effectLst/>
              <a:latin typeface="Montserrat Medium" panose="000006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28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D9F7D9E7-AC3D-4D94-90D1-7DC6ABBFAF9D}"/>
              </a:ext>
            </a:extLst>
          </p:cNvPr>
          <p:cNvSpPr/>
          <p:nvPr/>
        </p:nvSpPr>
        <p:spPr>
          <a:xfrm>
            <a:off x="-7135813" y="531813"/>
            <a:ext cx="9366251" cy="9366250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0D951894-BE9D-4289-ABF4-A746DA4381E5}"/>
              </a:ext>
            </a:extLst>
          </p:cNvPr>
          <p:cNvSpPr/>
          <p:nvPr/>
        </p:nvSpPr>
        <p:spPr>
          <a:xfrm>
            <a:off x="4870450" y="-7418388"/>
            <a:ext cx="9364663" cy="9366251"/>
          </a:xfrm>
          <a:prstGeom prst="ellipse">
            <a:avLst/>
          </a:prstGeom>
          <a:solidFill>
            <a:schemeClr val="accent2">
              <a:alpha val="1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76C8833C-E63A-42BF-8B26-C9E5C7918BF9}"/>
              </a:ext>
            </a:extLst>
          </p:cNvPr>
          <p:cNvSpPr/>
          <p:nvPr/>
        </p:nvSpPr>
        <p:spPr>
          <a:xfrm>
            <a:off x="7078663" y="4487863"/>
            <a:ext cx="9364662" cy="9364662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BCAD69-1A1C-473E-93FA-7F6B6E04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361950"/>
            <a:ext cx="10801350" cy="1127125"/>
          </a:xfrm>
        </p:spPr>
        <p:txBody>
          <a:bodyPr/>
          <a:lstStyle/>
          <a:p>
            <a:r>
              <a:rPr lang="ru-RU" sz="2400" b="1" dirty="0">
                <a:latin typeface="Montserrat Medium" panose="00000600000000000000" pitchFamily="50" charset="-52"/>
              </a:rPr>
              <a:t>Динамика увеличения численности обучающихся, которым оказаны меры поддержки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787E456D-F40E-4814-9DE3-844DFF6417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172996"/>
              </p:ext>
            </p:extLst>
          </p:nvPr>
        </p:nvGraphicFramePr>
        <p:xfrm>
          <a:off x="1703390" y="1898655"/>
          <a:ext cx="8065120" cy="4265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310">
                  <a:extLst>
                    <a:ext uri="{9D8B030D-6E8A-4147-A177-3AD203B41FA5}">
                      <a16:colId xmlns:a16="http://schemas.microsoft.com/office/drawing/2014/main" xmlns="" val="1811612190"/>
                    </a:ext>
                  </a:extLst>
                </a:gridCol>
                <a:gridCol w="1944270">
                  <a:extLst>
                    <a:ext uri="{9D8B030D-6E8A-4147-A177-3AD203B41FA5}">
                      <a16:colId xmlns:a16="http://schemas.microsoft.com/office/drawing/2014/main" xmlns="" val="3133945755"/>
                    </a:ext>
                  </a:extLst>
                </a:gridCol>
                <a:gridCol w="1944270">
                  <a:extLst>
                    <a:ext uri="{9D8B030D-6E8A-4147-A177-3AD203B41FA5}">
                      <a16:colId xmlns:a16="http://schemas.microsoft.com/office/drawing/2014/main" xmlns="" val="1225738689"/>
                    </a:ext>
                  </a:extLst>
                </a:gridCol>
                <a:gridCol w="1944270">
                  <a:extLst>
                    <a:ext uri="{9D8B030D-6E8A-4147-A177-3AD203B41FA5}">
                      <a16:colId xmlns:a16="http://schemas.microsoft.com/office/drawing/2014/main" xmlns="" val="1506507074"/>
                    </a:ext>
                  </a:extLst>
                </a:gridCol>
              </a:tblGrid>
              <a:tr h="10592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8D3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i="0" dirty="0">
                          <a:solidFill>
                            <a:schemeClr val="accent1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800" b="1" i="0" dirty="0">
                        <a:solidFill>
                          <a:schemeClr val="accent1"/>
                        </a:solidFill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8D3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i="0" dirty="0">
                          <a:solidFill>
                            <a:schemeClr val="accent1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800" b="1" i="0" dirty="0">
                        <a:solidFill>
                          <a:schemeClr val="accent1"/>
                        </a:solidFill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8D3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i="0" dirty="0">
                          <a:solidFill>
                            <a:schemeClr val="accent1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2800" b="1" i="0" dirty="0">
                        <a:solidFill>
                          <a:schemeClr val="accent1"/>
                        </a:solidFill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8D3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102700"/>
                  </a:ext>
                </a:extLst>
              </a:tr>
              <a:tr h="10592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0" dirty="0">
                          <a:solidFill>
                            <a:schemeClr val="accent1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Денежная премия выпускникам 11-х классов  </a:t>
                      </a:r>
                      <a:endParaRPr lang="ru-RU" sz="1400" b="1" i="0" dirty="0">
                        <a:solidFill>
                          <a:schemeClr val="accent1"/>
                        </a:solidFill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ru-RU" sz="1200" b="0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медалистов</a:t>
                      </a:r>
                      <a:endParaRPr lang="ru-RU" sz="1200" b="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ru-RU" sz="1200" b="0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школа</a:t>
                      </a:r>
                      <a:endParaRPr lang="ru-RU" sz="1200" b="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r>
                        <a:rPr lang="ru-RU" sz="1200" b="0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медалиста</a:t>
                      </a:r>
                      <a:endParaRPr lang="ru-RU" sz="1200" b="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ru-RU" sz="1200" b="0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</a:t>
                      </a:r>
                      <a:endParaRPr lang="ru-RU" sz="1200" b="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r>
                        <a:rPr lang="ru-RU" sz="1200" b="0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медалистов</a:t>
                      </a:r>
                      <a:endParaRPr lang="ru-RU" sz="1200" b="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школы</a:t>
                      </a:r>
                      <a:endParaRPr lang="ru-RU" sz="1200" b="0" i="0" dirty="0">
                        <a:solidFill>
                          <a:schemeClr val="tx1"/>
                        </a:solidFill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0763925"/>
                  </a:ext>
                </a:extLst>
              </a:tr>
              <a:tr h="10592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0" dirty="0">
                          <a:solidFill>
                            <a:schemeClr val="accent1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Именная премия главы администрации МО «ВМР»</a:t>
                      </a:r>
                      <a:endParaRPr lang="ru-RU" sz="1400" b="1" i="0" dirty="0">
                        <a:solidFill>
                          <a:schemeClr val="accent1"/>
                        </a:solidFill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6F7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b="0" i="0" dirty="0">
                        <a:effectLst/>
                        <a:latin typeface="Montserra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264</a:t>
                      </a:r>
                      <a:r>
                        <a:rPr lang="ru-RU" sz="1200" b="0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</a:t>
                      </a:r>
                      <a:endParaRPr lang="ru-RU" sz="1200" b="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6F7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b="0" i="0" dirty="0">
                        <a:effectLst/>
                        <a:latin typeface="Montserra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311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</a:t>
                      </a:r>
                      <a:endParaRPr lang="ru-RU" sz="1200" b="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6F7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395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</a:t>
                      </a:r>
                      <a:endParaRPr lang="ru-RU" sz="1200" b="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6F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0111976"/>
                  </a:ext>
                </a:extLst>
              </a:tr>
              <a:tr h="10592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0" dirty="0">
                          <a:solidFill>
                            <a:schemeClr val="accent1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Стипендия главы администрации МО «ВМР»</a:t>
                      </a:r>
                      <a:endParaRPr lang="ru-RU" sz="1400" b="1" i="0" dirty="0">
                        <a:solidFill>
                          <a:schemeClr val="accent1"/>
                        </a:solidFill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</a:t>
                      </a:r>
                      <a:endParaRPr lang="ru-RU" sz="1200" b="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обучающийся</a:t>
                      </a:r>
                      <a:endParaRPr lang="ru-RU" sz="1200" b="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0" dirty="0" smtClean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 </a:t>
                      </a:r>
                      <a:endParaRPr lang="ru-RU" sz="1200" b="1" i="0" dirty="0">
                        <a:effectLst/>
                        <a:latin typeface="Montserra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</a:t>
                      </a:r>
                      <a:endParaRPr lang="ru-RU" sz="1200" b="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9144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37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C5CEA0-BC5A-4307-BEB6-992B7C970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361950"/>
            <a:ext cx="11154930" cy="1127125"/>
          </a:xfrm>
        </p:spPr>
        <p:txBody>
          <a:bodyPr/>
          <a:lstStyle/>
          <a:p>
            <a:r>
              <a:rPr lang="ru-RU" sz="2800" b="1" dirty="0">
                <a:latin typeface="Montserrat Medium" panose="00000600000000000000" pitchFamily="50" charset="-52"/>
              </a:rPr>
              <a:t>Система оценки и управления качеством образования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468EF1-F6B4-43E5-ADA0-7FB5B22BB778}"/>
              </a:ext>
            </a:extLst>
          </p:cNvPr>
          <p:cNvSpPr txBox="1"/>
          <p:nvPr/>
        </p:nvSpPr>
        <p:spPr>
          <a:xfrm>
            <a:off x="695325" y="1350674"/>
            <a:ext cx="10573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4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Основной целью муниципальной системы оценки и управления качеством образования является организация деятельности всех субъектов системы образования посредством:</a:t>
            </a:r>
            <a:endParaRPr lang="ru-RU" sz="2000" b="1" dirty="0">
              <a:solidFill>
                <a:schemeClr val="accent4"/>
              </a:solidFill>
              <a:effectLst/>
              <a:latin typeface="Montserrat Medium" panose="000006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dirty="0">
              <a:latin typeface="Montserrat Medium" panose="00000600000000000000" pitchFamily="50" charset="-52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720A38D2-5045-4E3E-9FF9-798D8FA0F8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907980"/>
              </p:ext>
            </p:extLst>
          </p:nvPr>
        </p:nvGraphicFramePr>
        <p:xfrm>
          <a:off x="809480" y="2774072"/>
          <a:ext cx="10573040" cy="3366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73040">
                  <a:extLst>
                    <a:ext uri="{9D8B030D-6E8A-4147-A177-3AD203B41FA5}">
                      <a16:colId xmlns:a16="http://schemas.microsoft.com/office/drawing/2014/main" xmlns="" val="2734339563"/>
                    </a:ext>
                  </a:extLst>
                </a:gridCol>
              </a:tblGrid>
              <a:tr h="518737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600" b="0" dirty="0">
                          <a:solidFill>
                            <a:schemeClr val="accent1"/>
                          </a:solidFill>
                          <a:latin typeface="Montserrat"/>
                        </a:rPr>
                        <a:t>оценка качества образовательных достижений обучающихся;</a:t>
                      </a:r>
                    </a:p>
                  </a:txBody>
                  <a:tcPr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7288737"/>
                  </a:ext>
                </a:extLst>
              </a:tr>
              <a:tr h="480291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600" b="0" dirty="0">
                          <a:solidFill>
                            <a:schemeClr val="accent1"/>
                          </a:solidFill>
                          <a:latin typeface="Montserrat"/>
                        </a:rPr>
                        <a:t>качество реализации образовательных программ;</a:t>
                      </a:r>
                    </a:p>
                  </a:txBody>
                  <a:tcPr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4378760"/>
                  </a:ext>
                </a:extLst>
              </a:tr>
              <a:tr h="554182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600" b="0" dirty="0">
                          <a:solidFill>
                            <a:schemeClr val="accent1"/>
                          </a:solidFill>
                          <a:latin typeface="Montserrat"/>
                        </a:rPr>
                        <a:t>качество условий осуществления образовательного процесса в образовательных организациях</a:t>
                      </a:r>
                    </a:p>
                  </a:txBody>
                  <a:tcPr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0844952"/>
                  </a:ext>
                </a:extLst>
              </a:tr>
              <a:tr h="721285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600" b="0" dirty="0">
                          <a:solidFill>
                            <a:schemeClr val="accent1"/>
                          </a:solidFill>
                          <a:latin typeface="Montserrat"/>
                        </a:rPr>
                        <a:t>принятие соответствующих управленческих решений на муниципальном уровне, издания локальных нормативных актов образовательных организаций;</a:t>
                      </a:r>
                    </a:p>
                  </a:txBody>
                  <a:tcPr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8612719"/>
                  </a:ext>
                </a:extLst>
              </a:tr>
              <a:tr h="721285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600" b="0" dirty="0">
                          <a:solidFill>
                            <a:schemeClr val="accent1"/>
                          </a:solidFill>
                          <a:latin typeface="Montserrat"/>
                        </a:rPr>
                        <a:t>получение объективной и актуальной информации о качестве образования на территории Всеволожского района, тенденциях его изменения и причинах, влияющих на его уровень, для повышения эффективности управления функционированием и развития муниципальной системы образования.</a:t>
                      </a:r>
                    </a:p>
                  </a:txBody>
                  <a:tcPr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9422514"/>
                  </a:ext>
                </a:extLst>
              </a:tr>
            </a:tbl>
          </a:graphicData>
        </a:graphic>
      </p:graphicFrame>
      <p:pic>
        <p:nvPicPr>
          <p:cNvPr id="3074" name="Picture 2" descr="C:\Users\Маланин\Desktop\Education Line\PNG\test exam sheet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645" y="1350674"/>
            <a:ext cx="1020638" cy="1015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40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 txBox="1">
            <a:spLocks/>
          </p:cNvSpPr>
          <p:nvPr/>
        </p:nvSpPr>
        <p:spPr bwMode="auto">
          <a:xfrm>
            <a:off x="979489" y="657860"/>
            <a:ext cx="108124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ru-RU" altLang="ru-RU" sz="3600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78312" y="1520767"/>
            <a:ext cx="2381250" cy="46583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7 </a:t>
            </a:r>
            <a:r>
              <a:rPr lang="ru-RU" dirty="0">
                <a:solidFill>
                  <a:srgbClr val="002060"/>
                </a:solidFill>
                <a:latin typeface="Montserrat Medium" panose="00000600000000000000" pitchFamily="50" charset="-52"/>
              </a:rPr>
              <a:t>пунктов проведения экзаменов</a:t>
            </a:r>
            <a:br>
              <a:rPr lang="ru-RU" dirty="0">
                <a:solidFill>
                  <a:srgbClr val="002060"/>
                </a:solidFill>
                <a:latin typeface="Montserrat Medium" panose="00000600000000000000" pitchFamily="50" charset="-52"/>
              </a:rPr>
            </a:br>
            <a:endParaRPr lang="ru-RU" dirty="0">
              <a:solidFill>
                <a:srgbClr val="002060"/>
              </a:solidFill>
              <a:latin typeface="Montserrat Medium" panose="00000600000000000000" pitchFamily="50" charset="-5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1259 </a:t>
            </a:r>
            <a:r>
              <a:rPr lang="ru-RU" dirty="0">
                <a:solidFill>
                  <a:srgbClr val="002060"/>
                </a:solidFill>
                <a:latin typeface="Montserrat Medium" panose="00000600000000000000" pitchFamily="50" charset="-52"/>
              </a:rPr>
              <a:t>выпускников</a:t>
            </a:r>
            <a:br>
              <a:rPr lang="ru-RU" dirty="0">
                <a:solidFill>
                  <a:srgbClr val="002060"/>
                </a:solidFill>
                <a:latin typeface="Montserrat Medium" panose="00000600000000000000" pitchFamily="50" charset="-52"/>
              </a:rPr>
            </a:br>
            <a:endParaRPr lang="ru-RU" cap="all" dirty="0">
              <a:solidFill>
                <a:srgbClr val="002060"/>
              </a:solidFill>
              <a:latin typeface="Montserrat Medium" panose="00000600000000000000" pitchFamily="50" charset="-5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11 </a:t>
            </a:r>
            <a:r>
              <a:rPr lang="ru-RU" dirty="0">
                <a:solidFill>
                  <a:srgbClr val="002060"/>
                </a:solidFill>
                <a:latin typeface="Montserrat Medium" panose="00000600000000000000" pitchFamily="50" charset="-52"/>
              </a:rPr>
              <a:t>предметов</a:t>
            </a:r>
            <a:endParaRPr lang="ru-RU" cap="all" dirty="0">
              <a:solidFill>
                <a:srgbClr val="002060"/>
              </a:solidFill>
              <a:latin typeface="Montserrat Medium" panose="00000600000000000000" pitchFamily="50" charset="-5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1B33570-281A-4019-8D43-D2A9E9021C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8" y="3385430"/>
            <a:ext cx="3039350" cy="3039350"/>
          </a:xfrm>
          <a:prstGeom prst="rect">
            <a:avLst/>
          </a:prstGeom>
        </p:spPr>
      </p:pic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xmlns="" id="{A59283EF-7F70-4094-8E2B-2A99E1874D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074283"/>
              </p:ext>
            </p:extLst>
          </p:nvPr>
        </p:nvGraphicFramePr>
        <p:xfrm>
          <a:off x="3478214" y="1520767"/>
          <a:ext cx="8127999" cy="465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5776">
                  <a:extLst>
                    <a:ext uri="{9D8B030D-6E8A-4147-A177-3AD203B41FA5}">
                      <a16:colId xmlns:a16="http://schemas.microsoft.com/office/drawing/2014/main" xmlns="" val="57212952"/>
                    </a:ext>
                  </a:extLst>
                </a:gridCol>
                <a:gridCol w="2872890">
                  <a:extLst>
                    <a:ext uri="{9D8B030D-6E8A-4147-A177-3AD203B41FA5}">
                      <a16:colId xmlns:a16="http://schemas.microsoft.com/office/drawing/2014/main" xmlns="" val="355313260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21590217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/>
                          </a:solidFill>
                          <a:latin typeface="Montserrat"/>
                        </a:rPr>
                        <a:t>Учебные предметы</a:t>
                      </a:r>
                    </a:p>
                  </a:txBody>
                  <a:tcPr anchor="ctr">
                    <a:solidFill>
                      <a:srgbClr val="A8D3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/>
                          </a:solidFill>
                          <a:latin typeface="Montserrat"/>
                        </a:rPr>
                        <a:t>Доля выпускников, принявших участие (%)</a:t>
                      </a:r>
                    </a:p>
                  </a:txBody>
                  <a:tcPr anchor="ctr">
                    <a:solidFill>
                      <a:srgbClr val="A8D3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/>
                          </a:solidFill>
                          <a:latin typeface="Montserrat"/>
                        </a:rPr>
                        <a:t>Средний тестовый балл по предмету</a:t>
                      </a:r>
                    </a:p>
                  </a:txBody>
                  <a:tcPr anchor="ctr">
                    <a:solidFill>
                      <a:srgbClr val="A8D3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788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Montserrat"/>
                        </a:rPr>
                        <a:t>География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848100" algn="l"/>
                        </a:tabLst>
                      </a:pPr>
                      <a:r>
                        <a:rPr lang="ru-RU" sz="1600" i="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2,9</a:t>
                      </a:r>
                      <a:endParaRPr lang="ru-RU" sz="160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848100" algn="l"/>
                        </a:tabLst>
                      </a:pPr>
                      <a:r>
                        <a:rPr lang="ru-RU" sz="1600" i="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60,1</a:t>
                      </a:r>
                      <a:endParaRPr lang="ru-RU" sz="160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5664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Montserrat"/>
                        </a:rPr>
                        <a:t>Химия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848100" algn="l"/>
                        </a:tabLst>
                      </a:pPr>
                      <a:r>
                        <a:rPr lang="ru-RU" sz="1600" i="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9,6</a:t>
                      </a:r>
                      <a:endParaRPr lang="ru-RU" sz="160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848100" algn="l"/>
                        </a:tabLst>
                      </a:pPr>
                      <a:r>
                        <a:rPr lang="ru-RU" sz="1600" i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53,1</a:t>
                      </a:r>
                      <a:endParaRPr lang="ru-RU" sz="1600" i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34753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Montserrat"/>
                        </a:rPr>
                        <a:t>Литература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848100" algn="l"/>
                        </a:tabLst>
                      </a:pPr>
                      <a:r>
                        <a:rPr lang="ru-RU" sz="1600" i="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9,8</a:t>
                      </a:r>
                      <a:endParaRPr lang="ru-RU" sz="160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848100" algn="l"/>
                        </a:tabLst>
                      </a:pPr>
                      <a:r>
                        <a:rPr lang="ru-RU" sz="1600" i="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60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53190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Montserrat"/>
                        </a:rPr>
                        <a:t>История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848100" algn="l"/>
                        </a:tabLst>
                      </a:pPr>
                      <a:r>
                        <a:rPr lang="ru-RU" sz="1600" i="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11,9</a:t>
                      </a:r>
                      <a:endParaRPr lang="ru-RU" sz="160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848100" algn="l"/>
                        </a:tabLst>
                      </a:pPr>
                      <a:r>
                        <a:rPr lang="ru-RU" sz="1600" i="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57,5</a:t>
                      </a:r>
                      <a:endParaRPr lang="ru-RU" sz="160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6727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Montserrat"/>
                        </a:rPr>
                        <a:t>Английский язык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848100" algn="l"/>
                        </a:tabLst>
                      </a:pPr>
                      <a:r>
                        <a:rPr lang="ru-RU" sz="1600" i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  <a:endParaRPr lang="ru-RU" sz="1600" i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848100" algn="l"/>
                        </a:tabLst>
                      </a:pPr>
                      <a:r>
                        <a:rPr lang="ru-RU" sz="1600" i="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69,1</a:t>
                      </a:r>
                      <a:endParaRPr lang="ru-RU" sz="160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6288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Montserrat"/>
                        </a:rPr>
                        <a:t>Биология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848100" algn="l"/>
                        </a:tabLst>
                      </a:pPr>
                      <a:r>
                        <a:rPr lang="ru-RU" sz="1600" i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13,2</a:t>
                      </a:r>
                      <a:endParaRPr lang="ru-RU" sz="1600" i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848100" algn="l"/>
                        </a:tabLst>
                      </a:pPr>
                      <a:r>
                        <a:rPr lang="ru-RU" sz="1600" i="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50,9</a:t>
                      </a:r>
                      <a:endParaRPr lang="ru-RU" sz="160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276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Montserrat"/>
                        </a:rPr>
                        <a:t>Физика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848100" algn="l"/>
                        </a:tabLst>
                      </a:pPr>
                      <a:r>
                        <a:rPr lang="ru-RU" sz="1600" i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13,4</a:t>
                      </a:r>
                      <a:endParaRPr lang="ru-RU" sz="1600" i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848100" algn="l"/>
                        </a:tabLst>
                      </a:pPr>
                      <a:r>
                        <a:rPr lang="ru-RU" sz="1600" i="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61,1</a:t>
                      </a:r>
                      <a:endParaRPr lang="ru-RU" sz="160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0104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Montserrat"/>
                        </a:rPr>
                        <a:t>Информатика и ИКТ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848100" algn="l"/>
                        </a:tabLst>
                      </a:pPr>
                      <a:r>
                        <a:rPr lang="ru-RU" sz="1600" i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16,2</a:t>
                      </a:r>
                      <a:endParaRPr lang="ru-RU" sz="1600" i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848100" algn="l"/>
                        </a:tabLst>
                      </a:pPr>
                      <a:r>
                        <a:rPr lang="ru-RU" sz="1600" i="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65,2</a:t>
                      </a:r>
                      <a:endParaRPr lang="ru-RU" sz="160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6555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Montserrat"/>
                        </a:rPr>
                        <a:t>Обществознание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848100" algn="l"/>
                        </a:tabLst>
                      </a:pPr>
                      <a:r>
                        <a:rPr lang="ru-RU" sz="1600" i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37,6</a:t>
                      </a:r>
                      <a:endParaRPr lang="ru-RU" sz="1600" i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848100" algn="l"/>
                        </a:tabLst>
                      </a:pPr>
                      <a:r>
                        <a:rPr lang="ru-RU" sz="1600" i="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58,8</a:t>
                      </a:r>
                      <a:endParaRPr lang="ru-RU" sz="160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0883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Montserrat"/>
                        </a:rPr>
                        <a:t>Математика ПУ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848100" algn="l"/>
                        </a:tabLst>
                      </a:pPr>
                      <a:r>
                        <a:rPr lang="ru-RU" sz="1600" i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49,1</a:t>
                      </a:r>
                      <a:endParaRPr lang="ru-RU" sz="1600" i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848100" algn="l"/>
                        </a:tabLst>
                      </a:pPr>
                      <a:r>
                        <a:rPr lang="ru-RU" sz="1600" i="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55,8</a:t>
                      </a:r>
                      <a:endParaRPr lang="ru-RU" sz="160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9292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Montserrat"/>
                        </a:rPr>
                        <a:t>Русский язык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848100" algn="l"/>
                        </a:tabLst>
                      </a:pPr>
                      <a:r>
                        <a:rPr lang="ru-RU" sz="1600" i="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87,1</a:t>
                      </a:r>
                      <a:endParaRPr lang="ru-RU" sz="160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848100" algn="l"/>
                        </a:tabLst>
                      </a:pPr>
                      <a:r>
                        <a:rPr lang="ru-RU" sz="1600" i="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70,1</a:t>
                      </a:r>
                      <a:endParaRPr lang="ru-RU" sz="160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545072"/>
                  </a:ext>
                </a:extLst>
              </a:tr>
            </a:tbl>
          </a:graphicData>
        </a:graphic>
      </p:graphicFrame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CB2573EB-7B73-4CA5-82F2-B8E660E519D5}"/>
              </a:ext>
            </a:extLst>
          </p:cNvPr>
          <p:cNvSpPr txBox="1">
            <a:spLocks/>
          </p:cNvSpPr>
          <p:nvPr/>
        </p:nvSpPr>
        <p:spPr>
          <a:xfrm>
            <a:off x="665595" y="373698"/>
            <a:ext cx="11154930" cy="11271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9pPr>
          </a:lstStyle>
          <a:p>
            <a:pPr eaLnBrk="1" hangingPunct="1"/>
            <a:r>
              <a:rPr lang="ru-RU" altLang="ru-RU" sz="2800" b="1" dirty="0">
                <a:latin typeface="Montserrat Medium" panose="00000600000000000000" pitchFamily="50" charset="-52"/>
              </a:rPr>
              <a:t>Результаты ЕГЭ-2021</a:t>
            </a:r>
          </a:p>
        </p:txBody>
      </p:sp>
    </p:spTree>
    <p:extLst>
      <p:ext uri="{BB962C8B-B14F-4D97-AF65-F5344CB8AC3E}">
        <p14:creationId xmlns:p14="http://schemas.microsoft.com/office/powerpoint/2010/main" val="205937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 txBox="1">
            <a:spLocks/>
          </p:cNvSpPr>
          <p:nvPr/>
        </p:nvSpPr>
        <p:spPr bwMode="auto">
          <a:xfrm>
            <a:off x="1008063" y="549275"/>
            <a:ext cx="108124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ru-RU" altLang="ru-RU" sz="3600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07879" y="1564234"/>
            <a:ext cx="1655762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buClr>
                <a:schemeClr val="accent2"/>
              </a:buClr>
              <a:buSzPct val="150000"/>
              <a:defRPr/>
            </a:pPr>
            <a:r>
              <a:rPr lang="ru-RU" sz="16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литература</a:t>
            </a:r>
            <a:endParaRPr lang="ru-RU" sz="1600" b="1" dirty="0">
              <a:solidFill>
                <a:schemeClr val="accent6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73113" y="1519238"/>
            <a:ext cx="2381250" cy="4343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Результаты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Единого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Государственного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экзамена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Montserrat Medium" panose="00000600000000000000" pitchFamily="50" charset="-52"/>
            </a:endParaRPr>
          </a:p>
        </p:txBody>
      </p:sp>
      <p:cxnSp>
        <p:nvCxnSpPr>
          <p:cNvPr id="22" name="Прямая соединительная линия 21"/>
          <p:cNvCxnSpPr>
            <a:cxnSpLocks/>
          </p:cNvCxnSpPr>
          <p:nvPr/>
        </p:nvCxnSpPr>
        <p:spPr>
          <a:xfrm>
            <a:off x="5652573" y="1519238"/>
            <a:ext cx="0" cy="43275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8606921" y="1520120"/>
            <a:ext cx="17653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buClr>
                <a:schemeClr val="accent2"/>
              </a:buClr>
              <a:buSzPct val="150000"/>
              <a:defRPr/>
            </a:pPr>
            <a:r>
              <a:rPr lang="ru-RU" sz="16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английский </a:t>
            </a:r>
          </a:p>
          <a:p>
            <a:pPr algn="ctr" eaLnBrk="1" hangingPunct="1">
              <a:buClr>
                <a:schemeClr val="accent2"/>
              </a:buClr>
              <a:buSzPct val="150000"/>
              <a:defRPr/>
            </a:pPr>
            <a:r>
              <a:rPr lang="ru-RU" sz="16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язык</a:t>
            </a:r>
            <a:endParaRPr lang="ru-RU" sz="1600" b="1" dirty="0">
              <a:solidFill>
                <a:schemeClr val="accent6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168667" y="3427866"/>
            <a:ext cx="923925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chemeClr val="accent2"/>
              </a:buClr>
              <a:buSzPct val="150000"/>
              <a:defRPr/>
            </a:pPr>
            <a:r>
              <a:rPr lang="ru-RU" sz="20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2020</a:t>
            </a:r>
            <a:endParaRPr lang="ru-RU" sz="2000" b="1" dirty="0">
              <a:solidFill>
                <a:schemeClr val="accent6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168667" y="4793116"/>
            <a:ext cx="1001712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chemeClr val="accent2"/>
              </a:buClr>
              <a:buSzPct val="150000"/>
              <a:defRPr/>
            </a:pPr>
            <a:r>
              <a:rPr lang="ru-RU" sz="20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2021</a:t>
            </a:r>
            <a:endParaRPr lang="ru-RU" sz="2000" b="1" dirty="0">
              <a:solidFill>
                <a:schemeClr val="accent6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049860" y="3401914"/>
            <a:ext cx="1506537" cy="461665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 eaLnBrk="1" hangingPunct="1">
              <a:buClr>
                <a:schemeClr val="accent2"/>
              </a:buClr>
              <a:buSzPct val="150000"/>
              <a:defRPr/>
            </a:pPr>
            <a:r>
              <a:rPr lang="ru-RU" sz="2400" b="1" dirty="0">
                <a:solidFill>
                  <a:schemeClr val="accent6"/>
                </a:solidFill>
                <a:latin typeface="Montserrat Medium" panose="00000600000000000000" pitchFamily="50" charset="-52"/>
              </a:rPr>
              <a:t>66,4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118835" y="4744392"/>
            <a:ext cx="1389063" cy="461665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 eaLnBrk="1" hangingPunct="1">
              <a:buClr>
                <a:schemeClr val="accent2"/>
              </a:buClr>
              <a:buSzPct val="150000"/>
              <a:defRPr/>
            </a:pPr>
            <a:r>
              <a:rPr lang="ru-RU" sz="2400" b="1" dirty="0">
                <a:solidFill>
                  <a:schemeClr val="accent6"/>
                </a:solidFill>
                <a:latin typeface="Montserrat Medium" panose="00000600000000000000" pitchFamily="50" charset="-52"/>
              </a:rPr>
              <a:t>66,7</a:t>
            </a:r>
          </a:p>
        </p:txBody>
      </p:sp>
      <p:cxnSp>
        <p:nvCxnSpPr>
          <p:cNvPr id="45" name="Прямая соединительная линия 44"/>
          <p:cNvCxnSpPr>
            <a:cxnSpLocks/>
          </p:cNvCxnSpPr>
          <p:nvPr/>
        </p:nvCxnSpPr>
        <p:spPr>
          <a:xfrm>
            <a:off x="4061979" y="1539030"/>
            <a:ext cx="0" cy="43275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cxnSpLocks/>
          </p:cNvCxnSpPr>
          <p:nvPr/>
        </p:nvCxnSpPr>
        <p:spPr>
          <a:xfrm>
            <a:off x="7221042" y="1497012"/>
            <a:ext cx="0" cy="43275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cxnSpLocks/>
          </p:cNvCxnSpPr>
          <p:nvPr/>
        </p:nvCxnSpPr>
        <p:spPr>
          <a:xfrm>
            <a:off x="8664132" y="1497012"/>
            <a:ext cx="0" cy="43275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241"/>
          <p:cNvGrpSpPr/>
          <p:nvPr/>
        </p:nvGrpSpPr>
        <p:grpSpPr>
          <a:xfrm>
            <a:off x="4417316" y="2323526"/>
            <a:ext cx="655279" cy="520848"/>
            <a:chOff x="5326063" y="2705101"/>
            <a:chExt cx="1506538" cy="1349374"/>
          </a:xfrm>
          <a:solidFill>
            <a:srgbClr val="002060"/>
          </a:solidFill>
        </p:grpSpPr>
        <p:sp>
          <p:nvSpPr>
            <p:cNvPr id="50" name="Freeform 5"/>
            <p:cNvSpPr>
              <a:spLocks noEditPoints="1"/>
            </p:cNvSpPr>
            <p:nvPr/>
          </p:nvSpPr>
          <p:spPr bwMode="auto">
            <a:xfrm>
              <a:off x="5326063" y="2705101"/>
              <a:ext cx="1506538" cy="1349374"/>
            </a:xfrm>
            <a:custGeom>
              <a:avLst/>
              <a:gdLst>
                <a:gd name="T0" fmla="*/ 109 w 112"/>
                <a:gd name="T1" fmla="*/ 4 h 100"/>
                <a:gd name="T2" fmla="*/ 83 w 112"/>
                <a:gd name="T3" fmla="*/ 0 h 100"/>
                <a:gd name="T4" fmla="*/ 67 w 112"/>
                <a:gd name="T5" fmla="*/ 3 h 100"/>
                <a:gd name="T6" fmla="*/ 56 w 112"/>
                <a:gd name="T7" fmla="*/ 10 h 100"/>
                <a:gd name="T8" fmla="*/ 45 w 112"/>
                <a:gd name="T9" fmla="*/ 3 h 100"/>
                <a:gd name="T10" fmla="*/ 29 w 112"/>
                <a:gd name="T11" fmla="*/ 0 h 100"/>
                <a:gd name="T12" fmla="*/ 3 w 112"/>
                <a:gd name="T13" fmla="*/ 4 h 100"/>
                <a:gd name="T14" fmla="*/ 0 w 112"/>
                <a:gd name="T15" fmla="*/ 5 h 100"/>
                <a:gd name="T16" fmla="*/ 0 w 112"/>
                <a:gd name="T17" fmla="*/ 92 h 100"/>
                <a:gd name="T18" fmla="*/ 5 w 112"/>
                <a:gd name="T19" fmla="*/ 91 h 100"/>
                <a:gd name="T20" fmla="*/ 41 w 112"/>
                <a:gd name="T21" fmla="*/ 91 h 100"/>
                <a:gd name="T22" fmla="*/ 56 w 112"/>
                <a:gd name="T23" fmla="*/ 100 h 100"/>
                <a:gd name="T24" fmla="*/ 71 w 112"/>
                <a:gd name="T25" fmla="*/ 91 h 100"/>
                <a:gd name="T26" fmla="*/ 107 w 112"/>
                <a:gd name="T27" fmla="*/ 91 h 100"/>
                <a:gd name="T28" fmla="*/ 112 w 112"/>
                <a:gd name="T29" fmla="*/ 92 h 100"/>
                <a:gd name="T30" fmla="*/ 112 w 112"/>
                <a:gd name="T31" fmla="*/ 5 h 100"/>
                <a:gd name="T32" fmla="*/ 109 w 112"/>
                <a:gd name="T33" fmla="*/ 4 h 100"/>
                <a:gd name="T34" fmla="*/ 52 w 112"/>
                <a:gd name="T35" fmla="*/ 87 h 100"/>
                <a:gd name="T36" fmla="*/ 44 w 112"/>
                <a:gd name="T37" fmla="*/ 83 h 100"/>
                <a:gd name="T38" fmla="*/ 27 w 112"/>
                <a:gd name="T39" fmla="*/ 81 h 100"/>
                <a:gd name="T40" fmla="*/ 8 w 112"/>
                <a:gd name="T41" fmla="*/ 82 h 100"/>
                <a:gd name="T42" fmla="*/ 8 w 112"/>
                <a:gd name="T43" fmla="*/ 11 h 100"/>
                <a:gd name="T44" fmla="*/ 29 w 112"/>
                <a:gd name="T45" fmla="*/ 8 h 100"/>
                <a:gd name="T46" fmla="*/ 42 w 112"/>
                <a:gd name="T47" fmla="*/ 11 h 100"/>
                <a:gd name="T48" fmla="*/ 52 w 112"/>
                <a:gd name="T49" fmla="*/ 20 h 100"/>
                <a:gd name="T50" fmla="*/ 52 w 112"/>
                <a:gd name="T51" fmla="*/ 21 h 100"/>
                <a:gd name="T52" fmla="*/ 52 w 112"/>
                <a:gd name="T53" fmla="*/ 84 h 100"/>
                <a:gd name="T54" fmla="*/ 52 w 112"/>
                <a:gd name="T55" fmla="*/ 84 h 100"/>
                <a:gd name="T56" fmla="*/ 52 w 112"/>
                <a:gd name="T57" fmla="*/ 87 h 100"/>
                <a:gd name="T58" fmla="*/ 104 w 112"/>
                <a:gd name="T59" fmla="*/ 82 h 100"/>
                <a:gd name="T60" fmla="*/ 85 w 112"/>
                <a:gd name="T61" fmla="*/ 81 h 100"/>
                <a:gd name="T62" fmla="*/ 68 w 112"/>
                <a:gd name="T63" fmla="*/ 83 h 100"/>
                <a:gd name="T64" fmla="*/ 60 w 112"/>
                <a:gd name="T65" fmla="*/ 87 h 100"/>
                <a:gd name="T66" fmla="*/ 60 w 112"/>
                <a:gd name="T67" fmla="*/ 84 h 100"/>
                <a:gd name="T68" fmla="*/ 60 w 112"/>
                <a:gd name="T69" fmla="*/ 84 h 100"/>
                <a:gd name="T70" fmla="*/ 60 w 112"/>
                <a:gd name="T71" fmla="*/ 21 h 100"/>
                <a:gd name="T72" fmla="*/ 60 w 112"/>
                <a:gd name="T73" fmla="*/ 20 h 100"/>
                <a:gd name="T74" fmla="*/ 70 w 112"/>
                <a:gd name="T75" fmla="*/ 11 h 100"/>
                <a:gd name="T76" fmla="*/ 83 w 112"/>
                <a:gd name="T77" fmla="*/ 8 h 100"/>
                <a:gd name="T78" fmla="*/ 104 w 112"/>
                <a:gd name="T79" fmla="*/ 11 h 100"/>
                <a:gd name="T80" fmla="*/ 104 w 112"/>
                <a:gd name="T81" fmla="*/ 8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2" h="100">
                  <a:moveTo>
                    <a:pt x="109" y="4"/>
                  </a:moveTo>
                  <a:cubicBezTo>
                    <a:pt x="109" y="4"/>
                    <a:pt x="96" y="0"/>
                    <a:pt x="83" y="0"/>
                  </a:cubicBezTo>
                  <a:cubicBezTo>
                    <a:pt x="77" y="0"/>
                    <a:pt x="71" y="1"/>
                    <a:pt x="67" y="3"/>
                  </a:cubicBezTo>
                  <a:cubicBezTo>
                    <a:pt x="62" y="5"/>
                    <a:pt x="58" y="7"/>
                    <a:pt x="56" y="10"/>
                  </a:cubicBezTo>
                  <a:cubicBezTo>
                    <a:pt x="54" y="7"/>
                    <a:pt x="50" y="5"/>
                    <a:pt x="45" y="3"/>
                  </a:cubicBezTo>
                  <a:cubicBezTo>
                    <a:pt x="41" y="1"/>
                    <a:pt x="35" y="0"/>
                    <a:pt x="29" y="0"/>
                  </a:cubicBezTo>
                  <a:cubicBezTo>
                    <a:pt x="16" y="0"/>
                    <a:pt x="3" y="4"/>
                    <a:pt x="3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19" y="88"/>
                    <a:pt x="28" y="88"/>
                    <a:pt x="41" y="91"/>
                  </a:cubicBezTo>
                  <a:cubicBezTo>
                    <a:pt x="41" y="91"/>
                    <a:pt x="52" y="92"/>
                    <a:pt x="56" y="100"/>
                  </a:cubicBezTo>
                  <a:cubicBezTo>
                    <a:pt x="60" y="92"/>
                    <a:pt x="71" y="91"/>
                    <a:pt x="71" y="91"/>
                  </a:cubicBezTo>
                  <a:cubicBezTo>
                    <a:pt x="84" y="88"/>
                    <a:pt x="93" y="88"/>
                    <a:pt x="107" y="91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2" y="5"/>
                    <a:pt x="112" y="5"/>
                    <a:pt x="112" y="5"/>
                  </a:cubicBezTo>
                  <a:lnTo>
                    <a:pt x="109" y="4"/>
                  </a:lnTo>
                  <a:close/>
                  <a:moveTo>
                    <a:pt x="52" y="87"/>
                  </a:moveTo>
                  <a:cubicBezTo>
                    <a:pt x="49" y="85"/>
                    <a:pt x="47" y="84"/>
                    <a:pt x="44" y="83"/>
                  </a:cubicBezTo>
                  <a:cubicBezTo>
                    <a:pt x="39" y="81"/>
                    <a:pt x="32" y="81"/>
                    <a:pt x="27" y="81"/>
                  </a:cubicBezTo>
                  <a:cubicBezTo>
                    <a:pt x="21" y="81"/>
                    <a:pt x="15" y="81"/>
                    <a:pt x="8" y="8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2" y="10"/>
                    <a:pt x="20" y="8"/>
                    <a:pt x="29" y="8"/>
                  </a:cubicBezTo>
                  <a:cubicBezTo>
                    <a:pt x="34" y="8"/>
                    <a:pt x="39" y="9"/>
                    <a:pt x="42" y="11"/>
                  </a:cubicBezTo>
                  <a:cubicBezTo>
                    <a:pt x="50" y="13"/>
                    <a:pt x="52" y="17"/>
                    <a:pt x="52" y="20"/>
                  </a:cubicBezTo>
                  <a:cubicBezTo>
                    <a:pt x="52" y="20"/>
                    <a:pt x="52" y="21"/>
                    <a:pt x="52" y="21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84"/>
                    <a:pt x="52" y="84"/>
                    <a:pt x="52" y="84"/>
                  </a:cubicBezTo>
                  <a:lnTo>
                    <a:pt x="52" y="87"/>
                  </a:lnTo>
                  <a:close/>
                  <a:moveTo>
                    <a:pt x="104" y="82"/>
                  </a:moveTo>
                  <a:cubicBezTo>
                    <a:pt x="97" y="81"/>
                    <a:pt x="91" y="81"/>
                    <a:pt x="85" y="81"/>
                  </a:cubicBezTo>
                  <a:cubicBezTo>
                    <a:pt x="80" y="81"/>
                    <a:pt x="73" y="81"/>
                    <a:pt x="68" y="83"/>
                  </a:cubicBezTo>
                  <a:cubicBezTo>
                    <a:pt x="65" y="84"/>
                    <a:pt x="63" y="85"/>
                    <a:pt x="60" y="87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7"/>
                    <a:pt x="62" y="13"/>
                    <a:pt x="70" y="11"/>
                  </a:cubicBezTo>
                  <a:cubicBezTo>
                    <a:pt x="73" y="9"/>
                    <a:pt x="78" y="8"/>
                    <a:pt x="83" y="8"/>
                  </a:cubicBezTo>
                  <a:cubicBezTo>
                    <a:pt x="91" y="8"/>
                    <a:pt x="100" y="10"/>
                    <a:pt x="104" y="11"/>
                  </a:cubicBezTo>
                  <a:lnTo>
                    <a:pt x="104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id-ID">
                <a:latin typeface="Montserrat Medium" panose="00000600000000000000" pitchFamily="50" charset="-52"/>
              </a:endParaRPr>
            </a:p>
          </p:txBody>
        </p:sp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5514975" y="2921000"/>
              <a:ext cx="430213" cy="161925"/>
            </a:xfrm>
            <a:custGeom>
              <a:avLst/>
              <a:gdLst>
                <a:gd name="T0" fmla="*/ 1 w 32"/>
                <a:gd name="T1" fmla="*/ 4 h 12"/>
                <a:gd name="T2" fmla="*/ 0 w 32"/>
                <a:gd name="T3" fmla="*/ 7 h 12"/>
                <a:gd name="T4" fmla="*/ 3 w 32"/>
                <a:gd name="T5" fmla="*/ 8 h 12"/>
                <a:gd name="T6" fmla="*/ 29 w 32"/>
                <a:gd name="T7" fmla="*/ 12 h 12"/>
                <a:gd name="T8" fmla="*/ 30 w 32"/>
                <a:gd name="T9" fmla="*/ 12 h 12"/>
                <a:gd name="T10" fmla="*/ 31 w 32"/>
                <a:gd name="T11" fmla="*/ 12 h 12"/>
                <a:gd name="T12" fmla="*/ 31 w 32"/>
                <a:gd name="T13" fmla="*/ 9 h 12"/>
                <a:gd name="T14" fmla="*/ 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4"/>
                  </a:moveTo>
                  <a:cubicBezTo>
                    <a:pt x="0" y="5"/>
                    <a:pt x="0" y="6"/>
                    <a:pt x="0" y="7"/>
                  </a:cubicBezTo>
                  <a:cubicBezTo>
                    <a:pt x="1" y="8"/>
                    <a:pt x="2" y="9"/>
                    <a:pt x="3" y="8"/>
                  </a:cubicBezTo>
                  <a:cubicBezTo>
                    <a:pt x="10" y="5"/>
                    <a:pt x="21" y="4"/>
                    <a:pt x="29" y="12"/>
                  </a:cubicBezTo>
                  <a:cubicBezTo>
                    <a:pt x="29" y="12"/>
                    <a:pt x="29" y="12"/>
                    <a:pt x="30" y="12"/>
                  </a:cubicBezTo>
                  <a:cubicBezTo>
                    <a:pt x="30" y="12"/>
                    <a:pt x="31" y="12"/>
                    <a:pt x="31" y="12"/>
                  </a:cubicBezTo>
                  <a:cubicBezTo>
                    <a:pt x="32" y="11"/>
                    <a:pt x="32" y="10"/>
                    <a:pt x="31" y="9"/>
                  </a:cubicBezTo>
                  <a:cubicBezTo>
                    <a:pt x="23" y="0"/>
                    <a:pt x="10" y="1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id-ID">
                <a:latin typeface="Montserrat Medium" panose="00000600000000000000" pitchFamily="50" charset="-52"/>
              </a:endParaRPr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5514975" y="3082925"/>
              <a:ext cx="430213" cy="161925"/>
            </a:xfrm>
            <a:custGeom>
              <a:avLst/>
              <a:gdLst>
                <a:gd name="T0" fmla="*/ 1 w 32"/>
                <a:gd name="T1" fmla="*/ 4 h 12"/>
                <a:gd name="T2" fmla="*/ 0 w 32"/>
                <a:gd name="T3" fmla="*/ 7 h 12"/>
                <a:gd name="T4" fmla="*/ 3 w 32"/>
                <a:gd name="T5" fmla="*/ 8 h 12"/>
                <a:gd name="T6" fmla="*/ 29 w 32"/>
                <a:gd name="T7" fmla="*/ 11 h 12"/>
                <a:gd name="T8" fmla="*/ 30 w 32"/>
                <a:gd name="T9" fmla="*/ 12 h 12"/>
                <a:gd name="T10" fmla="*/ 31 w 32"/>
                <a:gd name="T11" fmla="*/ 11 h 12"/>
                <a:gd name="T12" fmla="*/ 31 w 32"/>
                <a:gd name="T13" fmla="*/ 8 h 12"/>
                <a:gd name="T14" fmla="*/ 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4"/>
                  </a:moveTo>
                  <a:cubicBezTo>
                    <a:pt x="0" y="4"/>
                    <a:pt x="0" y="6"/>
                    <a:pt x="0" y="7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10" y="5"/>
                    <a:pt x="21" y="4"/>
                    <a:pt x="29" y="11"/>
                  </a:cubicBezTo>
                  <a:cubicBezTo>
                    <a:pt x="29" y="12"/>
                    <a:pt x="29" y="12"/>
                    <a:pt x="30" y="12"/>
                  </a:cubicBezTo>
                  <a:cubicBezTo>
                    <a:pt x="30" y="12"/>
                    <a:pt x="31" y="12"/>
                    <a:pt x="31" y="11"/>
                  </a:cubicBezTo>
                  <a:cubicBezTo>
                    <a:pt x="32" y="10"/>
                    <a:pt x="32" y="9"/>
                    <a:pt x="31" y="8"/>
                  </a:cubicBezTo>
                  <a:cubicBezTo>
                    <a:pt x="23" y="0"/>
                    <a:pt x="10" y="0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id-ID">
                <a:latin typeface="Montserrat Medium" panose="00000600000000000000" pitchFamily="50" charset="-52"/>
              </a:endParaRPr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auto">
            <a:xfrm>
              <a:off x="5514975" y="3232150"/>
              <a:ext cx="430213" cy="161925"/>
            </a:xfrm>
            <a:custGeom>
              <a:avLst/>
              <a:gdLst>
                <a:gd name="T0" fmla="*/ 1 w 32"/>
                <a:gd name="T1" fmla="*/ 5 h 12"/>
                <a:gd name="T2" fmla="*/ 0 w 32"/>
                <a:gd name="T3" fmla="*/ 7 h 12"/>
                <a:gd name="T4" fmla="*/ 3 w 32"/>
                <a:gd name="T5" fmla="*/ 8 h 12"/>
                <a:gd name="T6" fmla="*/ 29 w 32"/>
                <a:gd name="T7" fmla="*/ 12 h 12"/>
                <a:gd name="T8" fmla="*/ 30 w 32"/>
                <a:gd name="T9" fmla="*/ 12 h 12"/>
                <a:gd name="T10" fmla="*/ 31 w 32"/>
                <a:gd name="T11" fmla="*/ 12 h 12"/>
                <a:gd name="T12" fmla="*/ 31 w 32"/>
                <a:gd name="T13" fmla="*/ 9 h 12"/>
                <a:gd name="T14" fmla="*/ 1 w 32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5"/>
                  </a:moveTo>
                  <a:cubicBezTo>
                    <a:pt x="0" y="5"/>
                    <a:pt x="0" y="6"/>
                    <a:pt x="0" y="7"/>
                  </a:cubicBezTo>
                  <a:cubicBezTo>
                    <a:pt x="1" y="8"/>
                    <a:pt x="2" y="9"/>
                    <a:pt x="3" y="8"/>
                  </a:cubicBezTo>
                  <a:cubicBezTo>
                    <a:pt x="10" y="5"/>
                    <a:pt x="21" y="5"/>
                    <a:pt x="29" y="12"/>
                  </a:cubicBezTo>
                  <a:cubicBezTo>
                    <a:pt x="29" y="12"/>
                    <a:pt x="29" y="12"/>
                    <a:pt x="30" y="12"/>
                  </a:cubicBezTo>
                  <a:cubicBezTo>
                    <a:pt x="30" y="12"/>
                    <a:pt x="31" y="12"/>
                    <a:pt x="31" y="12"/>
                  </a:cubicBezTo>
                  <a:cubicBezTo>
                    <a:pt x="32" y="11"/>
                    <a:pt x="32" y="10"/>
                    <a:pt x="31" y="9"/>
                  </a:cubicBezTo>
                  <a:cubicBezTo>
                    <a:pt x="23" y="0"/>
                    <a:pt x="10" y="1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id-ID">
                <a:latin typeface="Montserrat Medium" panose="00000600000000000000" pitchFamily="50" charset="-52"/>
              </a:endParaRPr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5514975" y="3394075"/>
              <a:ext cx="430213" cy="161925"/>
            </a:xfrm>
            <a:custGeom>
              <a:avLst/>
              <a:gdLst>
                <a:gd name="T0" fmla="*/ 1 w 32"/>
                <a:gd name="T1" fmla="*/ 4 h 12"/>
                <a:gd name="T2" fmla="*/ 0 w 32"/>
                <a:gd name="T3" fmla="*/ 7 h 12"/>
                <a:gd name="T4" fmla="*/ 3 w 32"/>
                <a:gd name="T5" fmla="*/ 8 h 12"/>
                <a:gd name="T6" fmla="*/ 29 w 32"/>
                <a:gd name="T7" fmla="*/ 11 h 12"/>
                <a:gd name="T8" fmla="*/ 30 w 32"/>
                <a:gd name="T9" fmla="*/ 12 h 12"/>
                <a:gd name="T10" fmla="*/ 31 w 32"/>
                <a:gd name="T11" fmla="*/ 11 h 12"/>
                <a:gd name="T12" fmla="*/ 31 w 32"/>
                <a:gd name="T13" fmla="*/ 9 h 12"/>
                <a:gd name="T14" fmla="*/ 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4"/>
                  </a:moveTo>
                  <a:cubicBezTo>
                    <a:pt x="0" y="4"/>
                    <a:pt x="0" y="6"/>
                    <a:pt x="0" y="7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10" y="5"/>
                    <a:pt x="21" y="4"/>
                    <a:pt x="29" y="11"/>
                  </a:cubicBezTo>
                  <a:cubicBezTo>
                    <a:pt x="29" y="12"/>
                    <a:pt x="29" y="12"/>
                    <a:pt x="30" y="12"/>
                  </a:cubicBezTo>
                  <a:cubicBezTo>
                    <a:pt x="30" y="12"/>
                    <a:pt x="31" y="12"/>
                    <a:pt x="31" y="11"/>
                  </a:cubicBezTo>
                  <a:cubicBezTo>
                    <a:pt x="32" y="11"/>
                    <a:pt x="32" y="9"/>
                    <a:pt x="31" y="9"/>
                  </a:cubicBezTo>
                  <a:cubicBezTo>
                    <a:pt x="23" y="0"/>
                    <a:pt x="10" y="1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id-ID">
                <a:latin typeface="Montserrat Medium" panose="00000600000000000000" pitchFamily="50" charset="-52"/>
              </a:endParaRPr>
            </a:p>
          </p:txBody>
        </p:sp>
        <p:sp>
          <p:nvSpPr>
            <p:cNvPr id="55" name="Freeform 10"/>
            <p:cNvSpPr>
              <a:spLocks/>
            </p:cNvSpPr>
            <p:nvPr/>
          </p:nvSpPr>
          <p:spPr bwMode="auto">
            <a:xfrm>
              <a:off x="5514975" y="3556000"/>
              <a:ext cx="430213" cy="161925"/>
            </a:xfrm>
            <a:custGeom>
              <a:avLst/>
              <a:gdLst>
                <a:gd name="T0" fmla="*/ 1 w 32"/>
                <a:gd name="T1" fmla="*/ 4 h 12"/>
                <a:gd name="T2" fmla="*/ 0 w 32"/>
                <a:gd name="T3" fmla="*/ 6 h 12"/>
                <a:gd name="T4" fmla="*/ 3 w 32"/>
                <a:gd name="T5" fmla="*/ 7 h 12"/>
                <a:gd name="T6" fmla="*/ 29 w 32"/>
                <a:gd name="T7" fmla="*/ 11 h 12"/>
                <a:gd name="T8" fmla="*/ 30 w 32"/>
                <a:gd name="T9" fmla="*/ 12 h 12"/>
                <a:gd name="T10" fmla="*/ 31 w 32"/>
                <a:gd name="T11" fmla="*/ 11 h 12"/>
                <a:gd name="T12" fmla="*/ 31 w 32"/>
                <a:gd name="T13" fmla="*/ 8 h 12"/>
                <a:gd name="T14" fmla="*/ 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4"/>
                  </a:moveTo>
                  <a:cubicBezTo>
                    <a:pt x="0" y="4"/>
                    <a:pt x="0" y="5"/>
                    <a:pt x="0" y="6"/>
                  </a:cubicBezTo>
                  <a:cubicBezTo>
                    <a:pt x="1" y="7"/>
                    <a:pt x="2" y="8"/>
                    <a:pt x="3" y="7"/>
                  </a:cubicBezTo>
                  <a:cubicBezTo>
                    <a:pt x="10" y="4"/>
                    <a:pt x="21" y="4"/>
                    <a:pt x="29" y="11"/>
                  </a:cubicBezTo>
                  <a:cubicBezTo>
                    <a:pt x="29" y="11"/>
                    <a:pt x="29" y="12"/>
                    <a:pt x="30" y="12"/>
                  </a:cubicBezTo>
                  <a:cubicBezTo>
                    <a:pt x="30" y="12"/>
                    <a:pt x="31" y="11"/>
                    <a:pt x="31" y="11"/>
                  </a:cubicBezTo>
                  <a:cubicBezTo>
                    <a:pt x="32" y="10"/>
                    <a:pt x="32" y="9"/>
                    <a:pt x="31" y="8"/>
                  </a:cubicBezTo>
                  <a:cubicBezTo>
                    <a:pt x="23" y="0"/>
                    <a:pt x="10" y="0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id-ID">
                <a:latin typeface="Montserrat Medium" panose="00000600000000000000" pitchFamily="50" charset="-52"/>
              </a:endParaRPr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6213475" y="2921000"/>
              <a:ext cx="430213" cy="161925"/>
            </a:xfrm>
            <a:custGeom>
              <a:avLst/>
              <a:gdLst>
                <a:gd name="T0" fmla="*/ 1 w 32"/>
                <a:gd name="T1" fmla="*/ 12 h 12"/>
                <a:gd name="T2" fmla="*/ 2 w 32"/>
                <a:gd name="T3" fmla="*/ 12 h 12"/>
                <a:gd name="T4" fmla="*/ 3 w 32"/>
                <a:gd name="T5" fmla="*/ 12 h 12"/>
                <a:gd name="T6" fmla="*/ 29 w 32"/>
                <a:gd name="T7" fmla="*/ 8 h 12"/>
                <a:gd name="T8" fmla="*/ 32 w 32"/>
                <a:gd name="T9" fmla="*/ 7 h 12"/>
                <a:gd name="T10" fmla="*/ 31 w 32"/>
                <a:gd name="T11" fmla="*/ 4 h 12"/>
                <a:gd name="T12" fmla="*/ 1 w 32"/>
                <a:gd name="T13" fmla="*/ 9 h 12"/>
                <a:gd name="T14" fmla="*/ 1 w 32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12"/>
                  </a:moveTo>
                  <a:cubicBezTo>
                    <a:pt x="1" y="12"/>
                    <a:pt x="1" y="12"/>
                    <a:pt x="2" y="12"/>
                  </a:cubicBezTo>
                  <a:cubicBezTo>
                    <a:pt x="2" y="12"/>
                    <a:pt x="3" y="12"/>
                    <a:pt x="3" y="12"/>
                  </a:cubicBezTo>
                  <a:cubicBezTo>
                    <a:pt x="11" y="4"/>
                    <a:pt x="21" y="5"/>
                    <a:pt x="29" y="8"/>
                  </a:cubicBezTo>
                  <a:cubicBezTo>
                    <a:pt x="30" y="9"/>
                    <a:pt x="31" y="8"/>
                    <a:pt x="32" y="7"/>
                  </a:cubicBezTo>
                  <a:cubicBezTo>
                    <a:pt x="32" y="6"/>
                    <a:pt x="32" y="5"/>
                    <a:pt x="31" y="4"/>
                  </a:cubicBezTo>
                  <a:cubicBezTo>
                    <a:pt x="22" y="1"/>
                    <a:pt x="9" y="0"/>
                    <a:pt x="1" y="9"/>
                  </a:cubicBezTo>
                  <a:cubicBezTo>
                    <a:pt x="0" y="10"/>
                    <a:pt x="0" y="11"/>
                    <a:pt x="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id-ID">
                <a:latin typeface="Montserrat Medium" panose="00000600000000000000" pitchFamily="50" charset="-52"/>
              </a:endParaRPr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auto">
            <a:xfrm>
              <a:off x="6213475" y="3082925"/>
              <a:ext cx="430213" cy="161925"/>
            </a:xfrm>
            <a:custGeom>
              <a:avLst/>
              <a:gdLst>
                <a:gd name="T0" fmla="*/ 31 w 32"/>
                <a:gd name="T1" fmla="*/ 4 h 12"/>
                <a:gd name="T2" fmla="*/ 1 w 32"/>
                <a:gd name="T3" fmla="*/ 8 h 12"/>
                <a:gd name="T4" fmla="*/ 1 w 32"/>
                <a:gd name="T5" fmla="*/ 11 h 12"/>
                <a:gd name="T6" fmla="*/ 2 w 32"/>
                <a:gd name="T7" fmla="*/ 12 h 12"/>
                <a:gd name="T8" fmla="*/ 3 w 32"/>
                <a:gd name="T9" fmla="*/ 11 h 12"/>
                <a:gd name="T10" fmla="*/ 29 w 32"/>
                <a:gd name="T11" fmla="*/ 8 h 12"/>
                <a:gd name="T12" fmla="*/ 32 w 32"/>
                <a:gd name="T13" fmla="*/ 7 h 12"/>
                <a:gd name="T14" fmla="*/ 3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31" y="4"/>
                  </a:moveTo>
                  <a:cubicBezTo>
                    <a:pt x="22" y="0"/>
                    <a:pt x="9" y="0"/>
                    <a:pt x="1" y="8"/>
                  </a:cubicBezTo>
                  <a:cubicBezTo>
                    <a:pt x="0" y="9"/>
                    <a:pt x="0" y="10"/>
                    <a:pt x="1" y="11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1" y="4"/>
                    <a:pt x="21" y="5"/>
                    <a:pt x="29" y="8"/>
                  </a:cubicBezTo>
                  <a:cubicBezTo>
                    <a:pt x="30" y="8"/>
                    <a:pt x="31" y="8"/>
                    <a:pt x="32" y="7"/>
                  </a:cubicBezTo>
                  <a:cubicBezTo>
                    <a:pt x="32" y="6"/>
                    <a:pt x="32" y="4"/>
                    <a:pt x="3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id-ID">
                <a:latin typeface="Montserrat Medium" panose="00000600000000000000" pitchFamily="50" charset="-52"/>
              </a:endParaRPr>
            </a:p>
          </p:txBody>
        </p:sp>
        <p:sp>
          <p:nvSpPr>
            <p:cNvPr id="58" name="Freeform 13"/>
            <p:cNvSpPr>
              <a:spLocks/>
            </p:cNvSpPr>
            <p:nvPr/>
          </p:nvSpPr>
          <p:spPr bwMode="auto">
            <a:xfrm>
              <a:off x="6213475" y="3232150"/>
              <a:ext cx="430213" cy="161925"/>
            </a:xfrm>
            <a:custGeom>
              <a:avLst/>
              <a:gdLst>
                <a:gd name="T0" fmla="*/ 31 w 32"/>
                <a:gd name="T1" fmla="*/ 5 h 12"/>
                <a:gd name="T2" fmla="*/ 1 w 32"/>
                <a:gd name="T3" fmla="*/ 9 h 12"/>
                <a:gd name="T4" fmla="*/ 1 w 32"/>
                <a:gd name="T5" fmla="*/ 12 h 12"/>
                <a:gd name="T6" fmla="*/ 2 w 32"/>
                <a:gd name="T7" fmla="*/ 12 h 12"/>
                <a:gd name="T8" fmla="*/ 3 w 32"/>
                <a:gd name="T9" fmla="*/ 12 h 12"/>
                <a:gd name="T10" fmla="*/ 29 w 32"/>
                <a:gd name="T11" fmla="*/ 8 h 12"/>
                <a:gd name="T12" fmla="*/ 32 w 32"/>
                <a:gd name="T13" fmla="*/ 7 h 12"/>
                <a:gd name="T14" fmla="*/ 31 w 32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31" y="5"/>
                  </a:moveTo>
                  <a:cubicBezTo>
                    <a:pt x="22" y="1"/>
                    <a:pt x="9" y="0"/>
                    <a:pt x="1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2" y="12"/>
                    <a:pt x="3" y="12"/>
                    <a:pt x="3" y="12"/>
                  </a:cubicBezTo>
                  <a:cubicBezTo>
                    <a:pt x="11" y="5"/>
                    <a:pt x="21" y="5"/>
                    <a:pt x="29" y="8"/>
                  </a:cubicBezTo>
                  <a:cubicBezTo>
                    <a:pt x="30" y="9"/>
                    <a:pt x="31" y="8"/>
                    <a:pt x="32" y="7"/>
                  </a:cubicBezTo>
                  <a:cubicBezTo>
                    <a:pt x="32" y="6"/>
                    <a:pt x="32" y="5"/>
                    <a:pt x="3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id-ID">
                <a:latin typeface="Montserrat Medium" panose="00000600000000000000" pitchFamily="50" charset="-52"/>
              </a:endParaRPr>
            </a:p>
          </p:txBody>
        </p:sp>
        <p:sp>
          <p:nvSpPr>
            <p:cNvPr id="59" name="Freeform 14"/>
            <p:cNvSpPr>
              <a:spLocks/>
            </p:cNvSpPr>
            <p:nvPr/>
          </p:nvSpPr>
          <p:spPr bwMode="auto">
            <a:xfrm>
              <a:off x="6213475" y="3394075"/>
              <a:ext cx="430213" cy="161925"/>
            </a:xfrm>
            <a:custGeom>
              <a:avLst/>
              <a:gdLst>
                <a:gd name="T0" fmla="*/ 31 w 32"/>
                <a:gd name="T1" fmla="*/ 4 h 12"/>
                <a:gd name="T2" fmla="*/ 1 w 32"/>
                <a:gd name="T3" fmla="*/ 9 h 12"/>
                <a:gd name="T4" fmla="*/ 1 w 32"/>
                <a:gd name="T5" fmla="*/ 11 h 12"/>
                <a:gd name="T6" fmla="*/ 2 w 32"/>
                <a:gd name="T7" fmla="*/ 12 h 12"/>
                <a:gd name="T8" fmla="*/ 3 w 32"/>
                <a:gd name="T9" fmla="*/ 11 h 12"/>
                <a:gd name="T10" fmla="*/ 29 w 32"/>
                <a:gd name="T11" fmla="*/ 8 h 12"/>
                <a:gd name="T12" fmla="*/ 32 w 32"/>
                <a:gd name="T13" fmla="*/ 7 h 12"/>
                <a:gd name="T14" fmla="*/ 3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31" y="4"/>
                  </a:moveTo>
                  <a:cubicBezTo>
                    <a:pt x="22" y="1"/>
                    <a:pt x="9" y="0"/>
                    <a:pt x="1" y="9"/>
                  </a:cubicBezTo>
                  <a:cubicBezTo>
                    <a:pt x="0" y="9"/>
                    <a:pt x="0" y="11"/>
                    <a:pt x="1" y="11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1" y="4"/>
                    <a:pt x="21" y="5"/>
                    <a:pt x="29" y="8"/>
                  </a:cubicBezTo>
                  <a:cubicBezTo>
                    <a:pt x="30" y="8"/>
                    <a:pt x="31" y="8"/>
                    <a:pt x="32" y="7"/>
                  </a:cubicBezTo>
                  <a:cubicBezTo>
                    <a:pt x="32" y="6"/>
                    <a:pt x="32" y="4"/>
                    <a:pt x="3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id-ID">
                <a:latin typeface="Montserrat Medium" panose="00000600000000000000" pitchFamily="50" charset="-52"/>
              </a:endParaRPr>
            </a:p>
          </p:txBody>
        </p:sp>
      </p:grpSp>
      <p:sp>
        <p:nvSpPr>
          <p:cNvPr id="18449" name="Прямоугольник 61"/>
          <p:cNvSpPr>
            <a:spLocks noChangeArrowheads="1"/>
          </p:cNvSpPr>
          <p:nvPr/>
        </p:nvSpPr>
        <p:spPr bwMode="auto">
          <a:xfrm>
            <a:off x="6994637" y="1513654"/>
            <a:ext cx="18097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Clr>
                <a:schemeClr val="accent2"/>
              </a:buClr>
              <a:buSzPct val="150000"/>
            </a:pPr>
            <a:r>
              <a:rPr lang="ru-RU" altLang="ru-RU" sz="16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история</a:t>
            </a:r>
          </a:p>
        </p:txBody>
      </p:sp>
      <p:sp>
        <p:nvSpPr>
          <p:cNvPr id="18450" name="Прямоугольник 62"/>
          <p:cNvSpPr>
            <a:spLocks noChangeArrowheads="1"/>
          </p:cNvSpPr>
          <p:nvPr/>
        </p:nvSpPr>
        <p:spPr bwMode="auto">
          <a:xfrm>
            <a:off x="5482432" y="1538233"/>
            <a:ext cx="1752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Clr>
                <a:schemeClr val="accent2"/>
              </a:buClr>
              <a:buSzPct val="150000"/>
            </a:pPr>
            <a:r>
              <a:rPr lang="ru-RU" altLang="ru-RU" sz="16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физика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5536127" y="3408837"/>
            <a:ext cx="1695450" cy="461665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 eaLnBrk="1" hangingPunct="1">
              <a:buClr>
                <a:schemeClr val="accent2"/>
              </a:buClr>
              <a:buSzPct val="150000"/>
              <a:defRPr/>
            </a:pPr>
            <a:r>
              <a:rPr lang="ru-RU" sz="2400" b="1" dirty="0">
                <a:solidFill>
                  <a:schemeClr val="accent6"/>
                </a:solidFill>
                <a:latin typeface="Montserrat Medium" panose="00000600000000000000" pitchFamily="50" charset="-52"/>
              </a:rPr>
              <a:t>59,08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5595892" y="4738315"/>
            <a:ext cx="1524000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eaLnBrk="1" hangingPunct="1">
              <a:buClr>
                <a:schemeClr val="accent2"/>
              </a:buClr>
              <a:buSzPct val="150000"/>
              <a:defRPr/>
            </a:pPr>
            <a:r>
              <a:rPr lang="ru-RU" sz="2400" b="1" dirty="0">
                <a:solidFill>
                  <a:schemeClr val="accent6"/>
                </a:solidFill>
                <a:latin typeface="Montserrat Medium" panose="00000600000000000000" pitchFamily="50" charset="-52"/>
              </a:rPr>
              <a:t>61,1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7155521" y="3408837"/>
            <a:ext cx="1674812" cy="461665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 eaLnBrk="1" hangingPunct="1">
              <a:buClr>
                <a:schemeClr val="accent2"/>
              </a:buClr>
              <a:buSzPct val="150000"/>
              <a:defRPr/>
            </a:pPr>
            <a:r>
              <a:rPr lang="ru-RU" sz="2400" b="1" dirty="0">
                <a:solidFill>
                  <a:schemeClr val="accent6"/>
                </a:solidFill>
                <a:latin typeface="Montserrat Medium" panose="00000600000000000000" pitchFamily="50" charset="-52"/>
              </a:rPr>
              <a:t>55,8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7217554" y="4738314"/>
            <a:ext cx="1525588" cy="461665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 eaLnBrk="1" hangingPunct="1">
              <a:buClr>
                <a:schemeClr val="accent2"/>
              </a:buClr>
              <a:buSzPct val="150000"/>
              <a:defRPr/>
            </a:pPr>
            <a:r>
              <a:rPr lang="ru-RU" sz="2400" b="1" dirty="0">
                <a:solidFill>
                  <a:schemeClr val="accent6"/>
                </a:solidFill>
                <a:latin typeface="Montserrat Medium" panose="00000600000000000000" pitchFamily="50" charset="-52"/>
              </a:rPr>
              <a:t>57,5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8684708" y="3409980"/>
            <a:ext cx="1609725" cy="461665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 eaLnBrk="1" hangingPunct="1">
              <a:buClr>
                <a:schemeClr val="accent2"/>
              </a:buClr>
              <a:buSzPct val="150000"/>
              <a:defRPr/>
            </a:pPr>
            <a:r>
              <a:rPr lang="ru-RU" sz="2400" b="1" dirty="0">
                <a:solidFill>
                  <a:schemeClr val="accent6"/>
                </a:solidFill>
                <a:latin typeface="Montserrat Medium" panose="00000600000000000000" pitchFamily="50" charset="-52"/>
              </a:rPr>
              <a:t>67,7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8784442" y="4731296"/>
            <a:ext cx="1381125" cy="461665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 eaLnBrk="1" hangingPunct="1">
              <a:buClr>
                <a:schemeClr val="accent2"/>
              </a:buClr>
              <a:buSzPct val="150000"/>
              <a:defRPr/>
            </a:pPr>
            <a:r>
              <a:rPr lang="ru-RU" sz="2400" b="1" dirty="0">
                <a:solidFill>
                  <a:schemeClr val="accent6"/>
                </a:solidFill>
                <a:latin typeface="Montserrat Medium" panose="00000600000000000000" pitchFamily="50" charset="-52"/>
              </a:rPr>
              <a:t>69,1</a:t>
            </a:r>
          </a:p>
        </p:txBody>
      </p:sp>
      <p:grpSp>
        <p:nvGrpSpPr>
          <p:cNvPr id="70" name="Group 172"/>
          <p:cNvGrpSpPr/>
          <p:nvPr/>
        </p:nvGrpSpPr>
        <p:grpSpPr>
          <a:xfrm>
            <a:off x="9056932" y="2331348"/>
            <a:ext cx="826712" cy="560656"/>
            <a:chOff x="5757863" y="2919412"/>
            <a:chExt cx="695324" cy="455612"/>
          </a:xfrm>
          <a:solidFill>
            <a:srgbClr val="002060"/>
          </a:solidFill>
        </p:grpSpPr>
        <p:sp>
          <p:nvSpPr>
            <p:cNvPr id="71" name="Freeform 477"/>
            <p:cNvSpPr>
              <a:spLocks noEditPoints="1"/>
            </p:cNvSpPr>
            <p:nvPr/>
          </p:nvSpPr>
          <p:spPr bwMode="auto">
            <a:xfrm>
              <a:off x="5875337" y="2919412"/>
              <a:ext cx="468311" cy="455612"/>
            </a:xfrm>
            <a:custGeom>
              <a:avLst/>
              <a:gdLst>
                <a:gd name="T0" fmla="*/ 223 w 223"/>
                <a:gd name="T1" fmla="*/ 216 h 216"/>
                <a:gd name="T2" fmla="*/ 0 w 223"/>
                <a:gd name="T3" fmla="*/ 216 h 216"/>
                <a:gd name="T4" fmla="*/ 0 w 223"/>
                <a:gd name="T5" fmla="*/ 211 h 216"/>
                <a:gd name="T6" fmla="*/ 83 w 223"/>
                <a:gd name="T7" fmla="*/ 144 h 216"/>
                <a:gd name="T8" fmla="*/ 85 w 223"/>
                <a:gd name="T9" fmla="*/ 137 h 216"/>
                <a:gd name="T10" fmla="*/ 67 w 223"/>
                <a:gd name="T11" fmla="*/ 103 h 216"/>
                <a:gd name="T12" fmla="*/ 58 w 223"/>
                <a:gd name="T13" fmla="*/ 92 h 216"/>
                <a:gd name="T14" fmla="*/ 60 w 223"/>
                <a:gd name="T15" fmla="*/ 67 h 216"/>
                <a:gd name="T16" fmla="*/ 60 w 223"/>
                <a:gd name="T17" fmla="*/ 67 h 216"/>
                <a:gd name="T18" fmla="*/ 71 w 223"/>
                <a:gd name="T19" fmla="*/ 15 h 216"/>
                <a:gd name="T20" fmla="*/ 111 w 223"/>
                <a:gd name="T21" fmla="*/ 0 h 216"/>
                <a:gd name="T22" fmla="*/ 151 w 223"/>
                <a:gd name="T23" fmla="*/ 15 h 216"/>
                <a:gd name="T24" fmla="*/ 163 w 223"/>
                <a:gd name="T25" fmla="*/ 67 h 216"/>
                <a:gd name="T26" fmla="*/ 163 w 223"/>
                <a:gd name="T27" fmla="*/ 67 h 216"/>
                <a:gd name="T28" fmla="*/ 165 w 223"/>
                <a:gd name="T29" fmla="*/ 92 h 216"/>
                <a:gd name="T30" fmla="*/ 156 w 223"/>
                <a:gd name="T31" fmla="*/ 103 h 216"/>
                <a:gd name="T32" fmla="*/ 138 w 223"/>
                <a:gd name="T33" fmla="*/ 137 h 216"/>
                <a:gd name="T34" fmla="*/ 140 w 223"/>
                <a:gd name="T35" fmla="*/ 144 h 216"/>
                <a:gd name="T36" fmla="*/ 223 w 223"/>
                <a:gd name="T37" fmla="*/ 211 h 216"/>
                <a:gd name="T38" fmla="*/ 223 w 223"/>
                <a:gd name="T39" fmla="*/ 216 h 216"/>
                <a:gd name="T40" fmla="*/ 12 w 223"/>
                <a:gd name="T41" fmla="*/ 205 h 216"/>
                <a:gd name="T42" fmla="*/ 211 w 223"/>
                <a:gd name="T43" fmla="*/ 205 h 216"/>
                <a:gd name="T44" fmla="*/ 181 w 223"/>
                <a:gd name="T45" fmla="*/ 175 h 216"/>
                <a:gd name="T46" fmla="*/ 137 w 223"/>
                <a:gd name="T47" fmla="*/ 155 h 216"/>
                <a:gd name="T48" fmla="*/ 127 w 223"/>
                <a:gd name="T49" fmla="*/ 134 h 216"/>
                <a:gd name="T50" fmla="*/ 127 w 223"/>
                <a:gd name="T51" fmla="*/ 132 h 216"/>
                <a:gd name="T52" fmla="*/ 128 w 223"/>
                <a:gd name="T53" fmla="*/ 130 h 216"/>
                <a:gd name="T54" fmla="*/ 145 w 223"/>
                <a:gd name="T55" fmla="*/ 98 h 216"/>
                <a:gd name="T56" fmla="*/ 146 w 223"/>
                <a:gd name="T57" fmla="*/ 93 h 216"/>
                <a:gd name="T58" fmla="*/ 151 w 223"/>
                <a:gd name="T59" fmla="*/ 93 h 216"/>
                <a:gd name="T60" fmla="*/ 155 w 223"/>
                <a:gd name="T61" fmla="*/ 86 h 216"/>
                <a:gd name="T62" fmla="*/ 153 w 223"/>
                <a:gd name="T63" fmla="*/ 74 h 216"/>
                <a:gd name="T64" fmla="*/ 151 w 223"/>
                <a:gd name="T65" fmla="*/ 72 h 216"/>
                <a:gd name="T66" fmla="*/ 151 w 223"/>
                <a:gd name="T67" fmla="*/ 69 h 216"/>
                <a:gd name="T68" fmla="*/ 151 w 223"/>
                <a:gd name="T69" fmla="*/ 66 h 216"/>
                <a:gd name="T70" fmla="*/ 143 w 223"/>
                <a:gd name="T71" fmla="*/ 23 h 216"/>
                <a:gd name="T72" fmla="*/ 111 w 223"/>
                <a:gd name="T73" fmla="*/ 12 h 216"/>
                <a:gd name="T74" fmla="*/ 80 w 223"/>
                <a:gd name="T75" fmla="*/ 23 h 216"/>
                <a:gd name="T76" fmla="*/ 72 w 223"/>
                <a:gd name="T77" fmla="*/ 66 h 216"/>
                <a:gd name="T78" fmla="*/ 72 w 223"/>
                <a:gd name="T79" fmla="*/ 69 h 216"/>
                <a:gd name="T80" fmla="*/ 72 w 223"/>
                <a:gd name="T81" fmla="*/ 72 h 216"/>
                <a:gd name="T82" fmla="*/ 70 w 223"/>
                <a:gd name="T83" fmla="*/ 74 h 216"/>
                <a:gd name="T84" fmla="*/ 68 w 223"/>
                <a:gd name="T85" fmla="*/ 86 h 216"/>
                <a:gd name="T86" fmla="*/ 72 w 223"/>
                <a:gd name="T87" fmla="*/ 93 h 216"/>
                <a:gd name="T88" fmla="*/ 77 w 223"/>
                <a:gd name="T89" fmla="*/ 93 h 216"/>
                <a:gd name="T90" fmla="*/ 77 w 223"/>
                <a:gd name="T91" fmla="*/ 98 h 216"/>
                <a:gd name="T92" fmla="*/ 95 w 223"/>
                <a:gd name="T93" fmla="*/ 130 h 216"/>
                <a:gd name="T94" fmla="*/ 96 w 223"/>
                <a:gd name="T95" fmla="*/ 132 h 216"/>
                <a:gd name="T96" fmla="*/ 96 w 223"/>
                <a:gd name="T97" fmla="*/ 134 h 216"/>
                <a:gd name="T98" fmla="*/ 86 w 223"/>
                <a:gd name="T99" fmla="*/ 155 h 216"/>
                <a:gd name="T100" fmla="*/ 42 w 223"/>
                <a:gd name="T101" fmla="*/ 175 h 216"/>
                <a:gd name="T102" fmla="*/ 12 w 223"/>
                <a:gd name="T103" fmla="*/ 20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3" h="216">
                  <a:moveTo>
                    <a:pt x="223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0" y="176"/>
                    <a:pt x="65" y="148"/>
                    <a:pt x="83" y="144"/>
                  </a:cubicBezTo>
                  <a:cubicBezTo>
                    <a:pt x="84" y="143"/>
                    <a:pt x="84" y="140"/>
                    <a:pt x="85" y="137"/>
                  </a:cubicBezTo>
                  <a:cubicBezTo>
                    <a:pt x="81" y="132"/>
                    <a:pt x="71" y="120"/>
                    <a:pt x="67" y="103"/>
                  </a:cubicBezTo>
                  <a:cubicBezTo>
                    <a:pt x="63" y="102"/>
                    <a:pt x="60" y="98"/>
                    <a:pt x="58" y="92"/>
                  </a:cubicBezTo>
                  <a:cubicBezTo>
                    <a:pt x="55" y="85"/>
                    <a:pt x="55" y="74"/>
                    <a:pt x="60" y="67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57"/>
                    <a:pt x="56" y="32"/>
                    <a:pt x="71" y="15"/>
                  </a:cubicBezTo>
                  <a:cubicBezTo>
                    <a:pt x="80" y="5"/>
                    <a:pt x="94" y="0"/>
                    <a:pt x="111" y="0"/>
                  </a:cubicBezTo>
                  <a:cubicBezTo>
                    <a:pt x="129" y="0"/>
                    <a:pt x="142" y="5"/>
                    <a:pt x="151" y="15"/>
                  </a:cubicBezTo>
                  <a:cubicBezTo>
                    <a:pt x="166" y="32"/>
                    <a:pt x="164" y="57"/>
                    <a:pt x="163" y="67"/>
                  </a:cubicBezTo>
                  <a:cubicBezTo>
                    <a:pt x="163" y="67"/>
                    <a:pt x="163" y="67"/>
                    <a:pt x="163" y="67"/>
                  </a:cubicBezTo>
                  <a:cubicBezTo>
                    <a:pt x="168" y="74"/>
                    <a:pt x="168" y="85"/>
                    <a:pt x="165" y="92"/>
                  </a:cubicBezTo>
                  <a:cubicBezTo>
                    <a:pt x="163" y="98"/>
                    <a:pt x="160" y="102"/>
                    <a:pt x="156" y="103"/>
                  </a:cubicBezTo>
                  <a:cubicBezTo>
                    <a:pt x="152" y="120"/>
                    <a:pt x="142" y="132"/>
                    <a:pt x="138" y="137"/>
                  </a:cubicBezTo>
                  <a:cubicBezTo>
                    <a:pt x="138" y="140"/>
                    <a:pt x="139" y="143"/>
                    <a:pt x="140" y="144"/>
                  </a:cubicBezTo>
                  <a:cubicBezTo>
                    <a:pt x="158" y="148"/>
                    <a:pt x="223" y="176"/>
                    <a:pt x="223" y="211"/>
                  </a:cubicBezTo>
                  <a:lnTo>
                    <a:pt x="223" y="216"/>
                  </a:lnTo>
                  <a:close/>
                  <a:moveTo>
                    <a:pt x="12" y="205"/>
                  </a:moveTo>
                  <a:cubicBezTo>
                    <a:pt x="211" y="205"/>
                    <a:pt x="211" y="205"/>
                    <a:pt x="211" y="205"/>
                  </a:cubicBezTo>
                  <a:cubicBezTo>
                    <a:pt x="208" y="195"/>
                    <a:pt x="197" y="185"/>
                    <a:pt x="181" y="175"/>
                  </a:cubicBezTo>
                  <a:cubicBezTo>
                    <a:pt x="164" y="164"/>
                    <a:pt x="144" y="157"/>
                    <a:pt x="137" y="155"/>
                  </a:cubicBezTo>
                  <a:cubicBezTo>
                    <a:pt x="128" y="154"/>
                    <a:pt x="127" y="140"/>
                    <a:pt x="127" y="134"/>
                  </a:cubicBezTo>
                  <a:cubicBezTo>
                    <a:pt x="127" y="132"/>
                    <a:pt x="127" y="132"/>
                    <a:pt x="127" y="132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0"/>
                    <a:pt x="142" y="116"/>
                    <a:pt x="145" y="98"/>
                  </a:cubicBezTo>
                  <a:cubicBezTo>
                    <a:pt x="146" y="93"/>
                    <a:pt x="146" y="93"/>
                    <a:pt x="146" y="93"/>
                  </a:cubicBezTo>
                  <a:cubicBezTo>
                    <a:pt x="151" y="93"/>
                    <a:pt x="151" y="93"/>
                    <a:pt x="151" y="93"/>
                  </a:cubicBezTo>
                  <a:cubicBezTo>
                    <a:pt x="152" y="93"/>
                    <a:pt x="154" y="91"/>
                    <a:pt x="155" y="86"/>
                  </a:cubicBezTo>
                  <a:cubicBezTo>
                    <a:pt x="156" y="81"/>
                    <a:pt x="155" y="76"/>
                    <a:pt x="153" y="74"/>
                  </a:cubicBezTo>
                  <a:cubicBezTo>
                    <a:pt x="151" y="72"/>
                    <a:pt x="151" y="72"/>
                    <a:pt x="151" y="72"/>
                  </a:cubicBezTo>
                  <a:cubicBezTo>
                    <a:pt x="151" y="69"/>
                    <a:pt x="151" y="69"/>
                    <a:pt x="151" y="69"/>
                  </a:cubicBezTo>
                  <a:cubicBezTo>
                    <a:pt x="151" y="68"/>
                    <a:pt x="151" y="67"/>
                    <a:pt x="151" y="66"/>
                  </a:cubicBezTo>
                  <a:cubicBezTo>
                    <a:pt x="152" y="57"/>
                    <a:pt x="154" y="36"/>
                    <a:pt x="143" y="23"/>
                  </a:cubicBezTo>
                  <a:cubicBezTo>
                    <a:pt x="136" y="15"/>
                    <a:pt x="126" y="12"/>
                    <a:pt x="111" y="12"/>
                  </a:cubicBezTo>
                  <a:cubicBezTo>
                    <a:pt x="97" y="12"/>
                    <a:pt x="87" y="15"/>
                    <a:pt x="80" y="23"/>
                  </a:cubicBezTo>
                  <a:cubicBezTo>
                    <a:pt x="68" y="36"/>
                    <a:pt x="71" y="57"/>
                    <a:pt x="72" y="66"/>
                  </a:cubicBezTo>
                  <a:cubicBezTo>
                    <a:pt x="72" y="67"/>
                    <a:pt x="72" y="68"/>
                    <a:pt x="72" y="69"/>
                  </a:cubicBezTo>
                  <a:cubicBezTo>
                    <a:pt x="72" y="72"/>
                    <a:pt x="72" y="72"/>
                    <a:pt x="72" y="72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67" y="76"/>
                    <a:pt x="67" y="81"/>
                    <a:pt x="68" y="86"/>
                  </a:cubicBezTo>
                  <a:cubicBezTo>
                    <a:pt x="69" y="91"/>
                    <a:pt x="71" y="93"/>
                    <a:pt x="72" y="93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80" y="116"/>
                    <a:pt x="94" y="130"/>
                    <a:pt x="95" y="130"/>
                  </a:cubicBezTo>
                  <a:cubicBezTo>
                    <a:pt x="96" y="132"/>
                    <a:pt x="96" y="132"/>
                    <a:pt x="96" y="132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6" y="140"/>
                    <a:pt x="95" y="154"/>
                    <a:pt x="86" y="155"/>
                  </a:cubicBezTo>
                  <a:cubicBezTo>
                    <a:pt x="79" y="157"/>
                    <a:pt x="59" y="164"/>
                    <a:pt x="42" y="175"/>
                  </a:cubicBezTo>
                  <a:cubicBezTo>
                    <a:pt x="25" y="185"/>
                    <a:pt x="15" y="195"/>
                    <a:pt x="12" y="2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id-ID">
                <a:latin typeface="Montserrat Medium" panose="00000600000000000000" pitchFamily="50" charset="-52"/>
              </a:endParaRPr>
            </a:p>
          </p:txBody>
        </p:sp>
        <p:sp>
          <p:nvSpPr>
            <p:cNvPr id="72" name="Freeform 478"/>
            <p:cNvSpPr>
              <a:spLocks/>
            </p:cNvSpPr>
            <p:nvPr/>
          </p:nvSpPr>
          <p:spPr bwMode="auto">
            <a:xfrm>
              <a:off x="6216650" y="2936875"/>
              <a:ext cx="236537" cy="381000"/>
            </a:xfrm>
            <a:custGeom>
              <a:avLst/>
              <a:gdLst>
                <a:gd name="T0" fmla="*/ 43 w 113"/>
                <a:gd name="T1" fmla="*/ 120 h 181"/>
                <a:gd name="T2" fmla="*/ 42 w 113"/>
                <a:gd name="T3" fmla="*/ 114 h 181"/>
                <a:gd name="T4" fmla="*/ 57 w 113"/>
                <a:gd name="T5" fmla="*/ 86 h 181"/>
                <a:gd name="T6" fmla="*/ 64 w 113"/>
                <a:gd name="T7" fmla="*/ 77 h 181"/>
                <a:gd name="T8" fmla="*/ 62 w 113"/>
                <a:gd name="T9" fmla="*/ 56 h 181"/>
                <a:gd name="T10" fmla="*/ 62 w 113"/>
                <a:gd name="T11" fmla="*/ 56 h 181"/>
                <a:gd name="T12" fmla="*/ 53 w 113"/>
                <a:gd name="T13" fmla="*/ 13 h 181"/>
                <a:gd name="T14" fmla="*/ 19 w 113"/>
                <a:gd name="T15" fmla="*/ 0 h 181"/>
                <a:gd name="T16" fmla="*/ 0 w 113"/>
                <a:gd name="T17" fmla="*/ 4 h 181"/>
                <a:gd name="T18" fmla="*/ 5 w 113"/>
                <a:gd name="T19" fmla="*/ 12 h 181"/>
                <a:gd name="T20" fmla="*/ 19 w 113"/>
                <a:gd name="T21" fmla="*/ 10 h 181"/>
                <a:gd name="T22" fmla="*/ 46 w 113"/>
                <a:gd name="T23" fmla="*/ 19 h 181"/>
                <a:gd name="T24" fmla="*/ 53 w 113"/>
                <a:gd name="T25" fmla="*/ 55 h 181"/>
                <a:gd name="T26" fmla="*/ 52 w 113"/>
                <a:gd name="T27" fmla="*/ 58 h 181"/>
                <a:gd name="T28" fmla="*/ 52 w 113"/>
                <a:gd name="T29" fmla="*/ 60 h 181"/>
                <a:gd name="T30" fmla="*/ 54 w 113"/>
                <a:gd name="T31" fmla="*/ 62 h 181"/>
                <a:gd name="T32" fmla="*/ 56 w 113"/>
                <a:gd name="T33" fmla="*/ 72 h 181"/>
                <a:gd name="T34" fmla="*/ 52 w 113"/>
                <a:gd name="T35" fmla="*/ 78 h 181"/>
                <a:gd name="T36" fmla="*/ 48 w 113"/>
                <a:gd name="T37" fmla="*/ 78 h 181"/>
                <a:gd name="T38" fmla="*/ 48 w 113"/>
                <a:gd name="T39" fmla="*/ 82 h 181"/>
                <a:gd name="T40" fmla="*/ 33 w 113"/>
                <a:gd name="T41" fmla="*/ 109 h 181"/>
                <a:gd name="T42" fmla="*/ 32 w 113"/>
                <a:gd name="T43" fmla="*/ 110 h 181"/>
                <a:gd name="T44" fmla="*/ 32 w 113"/>
                <a:gd name="T45" fmla="*/ 112 h 181"/>
                <a:gd name="T46" fmla="*/ 41 w 113"/>
                <a:gd name="T47" fmla="*/ 130 h 181"/>
                <a:gd name="T48" fmla="*/ 77 w 113"/>
                <a:gd name="T49" fmla="*/ 146 h 181"/>
                <a:gd name="T50" fmla="*/ 102 w 113"/>
                <a:gd name="T51" fmla="*/ 171 h 181"/>
                <a:gd name="T52" fmla="*/ 58 w 113"/>
                <a:gd name="T53" fmla="*/ 171 h 181"/>
                <a:gd name="T54" fmla="*/ 65 w 113"/>
                <a:gd name="T55" fmla="*/ 181 h 181"/>
                <a:gd name="T56" fmla="*/ 113 w 113"/>
                <a:gd name="T57" fmla="*/ 181 h 181"/>
                <a:gd name="T58" fmla="*/ 113 w 113"/>
                <a:gd name="T59" fmla="*/ 176 h 181"/>
                <a:gd name="T60" fmla="*/ 43 w 113"/>
                <a:gd name="T61" fmla="*/ 12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3" h="181">
                  <a:moveTo>
                    <a:pt x="43" y="120"/>
                  </a:moveTo>
                  <a:cubicBezTo>
                    <a:pt x="42" y="119"/>
                    <a:pt x="42" y="117"/>
                    <a:pt x="42" y="114"/>
                  </a:cubicBezTo>
                  <a:cubicBezTo>
                    <a:pt x="45" y="110"/>
                    <a:pt x="53" y="100"/>
                    <a:pt x="57" y="86"/>
                  </a:cubicBezTo>
                  <a:cubicBezTo>
                    <a:pt x="60" y="85"/>
                    <a:pt x="62" y="82"/>
                    <a:pt x="64" y="77"/>
                  </a:cubicBezTo>
                  <a:cubicBezTo>
                    <a:pt x="66" y="71"/>
                    <a:pt x="67" y="62"/>
                    <a:pt x="62" y="56"/>
                  </a:cubicBezTo>
                  <a:cubicBezTo>
                    <a:pt x="62" y="56"/>
                    <a:pt x="62" y="56"/>
                    <a:pt x="62" y="56"/>
                  </a:cubicBezTo>
                  <a:cubicBezTo>
                    <a:pt x="63" y="48"/>
                    <a:pt x="65" y="27"/>
                    <a:pt x="53" y="13"/>
                  </a:cubicBezTo>
                  <a:cubicBezTo>
                    <a:pt x="45" y="5"/>
                    <a:pt x="34" y="0"/>
                    <a:pt x="19" y="0"/>
                  </a:cubicBezTo>
                  <a:cubicBezTo>
                    <a:pt x="12" y="0"/>
                    <a:pt x="5" y="2"/>
                    <a:pt x="0" y="4"/>
                  </a:cubicBezTo>
                  <a:cubicBezTo>
                    <a:pt x="2" y="6"/>
                    <a:pt x="3" y="9"/>
                    <a:pt x="5" y="12"/>
                  </a:cubicBezTo>
                  <a:cubicBezTo>
                    <a:pt x="9" y="11"/>
                    <a:pt x="14" y="10"/>
                    <a:pt x="19" y="10"/>
                  </a:cubicBezTo>
                  <a:cubicBezTo>
                    <a:pt x="31" y="10"/>
                    <a:pt x="40" y="13"/>
                    <a:pt x="46" y="19"/>
                  </a:cubicBezTo>
                  <a:cubicBezTo>
                    <a:pt x="55" y="30"/>
                    <a:pt x="53" y="48"/>
                    <a:pt x="53" y="55"/>
                  </a:cubicBezTo>
                  <a:cubicBezTo>
                    <a:pt x="52" y="56"/>
                    <a:pt x="52" y="57"/>
                    <a:pt x="52" y="58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6" y="63"/>
                    <a:pt x="57" y="68"/>
                    <a:pt x="56" y="72"/>
                  </a:cubicBezTo>
                  <a:cubicBezTo>
                    <a:pt x="55" y="76"/>
                    <a:pt x="53" y="78"/>
                    <a:pt x="52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8" y="82"/>
                    <a:pt x="48" y="82"/>
                    <a:pt x="48" y="82"/>
                  </a:cubicBezTo>
                  <a:cubicBezTo>
                    <a:pt x="45" y="97"/>
                    <a:pt x="34" y="109"/>
                    <a:pt x="33" y="109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12"/>
                    <a:pt x="32" y="112"/>
                    <a:pt x="32" y="112"/>
                  </a:cubicBezTo>
                  <a:cubicBezTo>
                    <a:pt x="32" y="117"/>
                    <a:pt x="33" y="129"/>
                    <a:pt x="41" y="130"/>
                  </a:cubicBezTo>
                  <a:cubicBezTo>
                    <a:pt x="47" y="131"/>
                    <a:pt x="63" y="137"/>
                    <a:pt x="77" y="146"/>
                  </a:cubicBezTo>
                  <a:cubicBezTo>
                    <a:pt x="91" y="154"/>
                    <a:pt x="100" y="163"/>
                    <a:pt x="102" y="171"/>
                  </a:cubicBezTo>
                  <a:cubicBezTo>
                    <a:pt x="58" y="171"/>
                    <a:pt x="58" y="171"/>
                    <a:pt x="58" y="171"/>
                  </a:cubicBezTo>
                  <a:cubicBezTo>
                    <a:pt x="60" y="174"/>
                    <a:pt x="63" y="177"/>
                    <a:pt x="65" y="181"/>
                  </a:cubicBezTo>
                  <a:cubicBezTo>
                    <a:pt x="113" y="181"/>
                    <a:pt x="113" y="181"/>
                    <a:pt x="113" y="181"/>
                  </a:cubicBezTo>
                  <a:cubicBezTo>
                    <a:pt x="113" y="176"/>
                    <a:pt x="113" y="176"/>
                    <a:pt x="113" y="176"/>
                  </a:cubicBezTo>
                  <a:cubicBezTo>
                    <a:pt x="113" y="147"/>
                    <a:pt x="58" y="123"/>
                    <a:pt x="43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id-ID">
                <a:latin typeface="Montserrat Medium" panose="00000600000000000000" pitchFamily="50" charset="-52"/>
              </a:endParaRPr>
            </a:p>
          </p:txBody>
        </p:sp>
        <p:sp>
          <p:nvSpPr>
            <p:cNvPr id="73" name="Freeform 479"/>
            <p:cNvSpPr>
              <a:spLocks/>
            </p:cNvSpPr>
            <p:nvPr/>
          </p:nvSpPr>
          <p:spPr bwMode="auto">
            <a:xfrm>
              <a:off x="5757863" y="2936875"/>
              <a:ext cx="244475" cy="381000"/>
            </a:xfrm>
            <a:custGeom>
              <a:avLst/>
              <a:gdLst>
                <a:gd name="T0" fmla="*/ 59 w 116"/>
                <a:gd name="T1" fmla="*/ 171 h 181"/>
                <a:gd name="T2" fmla="*/ 11 w 116"/>
                <a:gd name="T3" fmla="*/ 171 h 181"/>
                <a:gd name="T4" fmla="*/ 35 w 116"/>
                <a:gd name="T5" fmla="*/ 146 h 181"/>
                <a:gd name="T6" fmla="*/ 72 w 116"/>
                <a:gd name="T7" fmla="*/ 130 h 181"/>
                <a:gd name="T8" fmla="*/ 81 w 116"/>
                <a:gd name="T9" fmla="*/ 112 h 181"/>
                <a:gd name="T10" fmla="*/ 81 w 116"/>
                <a:gd name="T11" fmla="*/ 110 h 181"/>
                <a:gd name="T12" fmla="*/ 79 w 116"/>
                <a:gd name="T13" fmla="*/ 109 h 181"/>
                <a:gd name="T14" fmla="*/ 65 w 116"/>
                <a:gd name="T15" fmla="*/ 82 h 181"/>
                <a:gd name="T16" fmla="*/ 64 w 116"/>
                <a:gd name="T17" fmla="*/ 78 h 181"/>
                <a:gd name="T18" fmla="*/ 60 w 116"/>
                <a:gd name="T19" fmla="*/ 78 h 181"/>
                <a:gd name="T20" fmla="*/ 57 w 116"/>
                <a:gd name="T21" fmla="*/ 72 h 181"/>
                <a:gd name="T22" fmla="*/ 59 w 116"/>
                <a:gd name="T23" fmla="*/ 62 h 181"/>
                <a:gd name="T24" fmla="*/ 61 w 116"/>
                <a:gd name="T25" fmla="*/ 60 h 181"/>
                <a:gd name="T26" fmla="*/ 60 w 116"/>
                <a:gd name="T27" fmla="*/ 58 h 181"/>
                <a:gd name="T28" fmla="*/ 60 w 116"/>
                <a:gd name="T29" fmla="*/ 55 h 181"/>
                <a:gd name="T30" fmla="*/ 67 w 116"/>
                <a:gd name="T31" fmla="*/ 19 h 181"/>
                <a:gd name="T32" fmla="*/ 93 w 116"/>
                <a:gd name="T33" fmla="*/ 10 h 181"/>
                <a:gd name="T34" fmla="*/ 112 w 116"/>
                <a:gd name="T35" fmla="*/ 13 h 181"/>
                <a:gd name="T36" fmla="*/ 116 w 116"/>
                <a:gd name="T37" fmla="*/ 5 h 181"/>
                <a:gd name="T38" fmla="*/ 93 w 116"/>
                <a:gd name="T39" fmla="*/ 0 h 181"/>
                <a:gd name="T40" fmla="*/ 60 w 116"/>
                <a:gd name="T41" fmla="*/ 13 h 181"/>
                <a:gd name="T42" fmla="*/ 51 w 116"/>
                <a:gd name="T43" fmla="*/ 56 h 181"/>
                <a:gd name="T44" fmla="*/ 51 w 116"/>
                <a:gd name="T45" fmla="*/ 56 h 181"/>
                <a:gd name="T46" fmla="*/ 49 w 116"/>
                <a:gd name="T47" fmla="*/ 77 h 181"/>
                <a:gd name="T48" fmla="*/ 56 w 116"/>
                <a:gd name="T49" fmla="*/ 86 h 181"/>
                <a:gd name="T50" fmla="*/ 71 w 116"/>
                <a:gd name="T51" fmla="*/ 114 h 181"/>
                <a:gd name="T52" fmla="*/ 70 w 116"/>
                <a:gd name="T53" fmla="*/ 120 h 181"/>
                <a:gd name="T54" fmla="*/ 0 w 116"/>
                <a:gd name="T55" fmla="*/ 176 h 181"/>
                <a:gd name="T56" fmla="*/ 0 w 116"/>
                <a:gd name="T57" fmla="*/ 181 h 181"/>
                <a:gd name="T58" fmla="*/ 52 w 116"/>
                <a:gd name="T59" fmla="*/ 181 h 181"/>
                <a:gd name="T60" fmla="*/ 59 w 116"/>
                <a:gd name="T61" fmla="*/ 17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6" h="181">
                  <a:moveTo>
                    <a:pt x="59" y="171"/>
                  </a:moveTo>
                  <a:cubicBezTo>
                    <a:pt x="11" y="171"/>
                    <a:pt x="11" y="171"/>
                    <a:pt x="11" y="171"/>
                  </a:cubicBezTo>
                  <a:cubicBezTo>
                    <a:pt x="13" y="163"/>
                    <a:pt x="22" y="154"/>
                    <a:pt x="35" y="146"/>
                  </a:cubicBezTo>
                  <a:cubicBezTo>
                    <a:pt x="50" y="137"/>
                    <a:pt x="66" y="131"/>
                    <a:pt x="72" y="130"/>
                  </a:cubicBezTo>
                  <a:cubicBezTo>
                    <a:pt x="80" y="129"/>
                    <a:pt x="81" y="117"/>
                    <a:pt x="81" y="112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79" y="109"/>
                    <a:pt x="79" y="109"/>
                    <a:pt x="79" y="109"/>
                  </a:cubicBezTo>
                  <a:cubicBezTo>
                    <a:pt x="79" y="109"/>
                    <a:pt x="68" y="97"/>
                    <a:pt x="65" y="82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60" y="78"/>
                    <a:pt x="58" y="76"/>
                    <a:pt x="57" y="72"/>
                  </a:cubicBezTo>
                  <a:cubicBezTo>
                    <a:pt x="56" y="68"/>
                    <a:pt x="57" y="63"/>
                    <a:pt x="59" y="62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0" y="58"/>
                    <a:pt x="60" y="58"/>
                    <a:pt x="60" y="58"/>
                  </a:cubicBezTo>
                  <a:cubicBezTo>
                    <a:pt x="60" y="57"/>
                    <a:pt x="60" y="56"/>
                    <a:pt x="60" y="55"/>
                  </a:cubicBezTo>
                  <a:cubicBezTo>
                    <a:pt x="59" y="48"/>
                    <a:pt x="58" y="30"/>
                    <a:pt x="67" y="19"/>
                  </a:cubicBezTo>
                  <a:cubicBezTo>
                    <a:pt x="73" y="13"/>
                    <a:pt x="82" y="10"/>
                    <a:pt x="93" y="10"/>
                  </a:cubicBezTo>
                  <a:cubicBezTo>
                    <a:pt x="101" y="10"/>
                    <a:pt x="107" y="11"/>
                    <a:pt x="112" y="13"/>
                  </a:cubicBezTo>
                  <a:cubicBezTo>
                    <a:pt x="113" y="11"/>
                    <a:pt x="114" y="8"/>
                    <a:pt x="116" y="5"/>
                  </a:cubicBezTo>
                  <a:cubicBezTo>
                    <a:pt x="110" y="2"/>
                    <a:pt x="102" y="0"/>
                    <a:pt x="93" y="0"/>
                  </a:cubicBezTo>
                  <a:cubicBezTo>
                    <a:pt x="79" y="0"/>
                    <a:pt x="67" y="5"/>
                    <a:pt x="60" y="13"/>
                  </a:cubicBezTo>
                  <a:cubicBezTo>
                    <a:pt x="48" y="27"/>
                    <a:pt x="50" y="48"/>
                    <a:pt x="51" y="5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46" y="62"/>
                    <a:pt x="46" y="71"/>
                    <a:pt x="49" y="77"/>
                  </a:cubicBezTo>
                  <a:cubicBezTo>
                    <a:pt x="50" y="82"/>
                    <a:pt x="53" y="85"/>
                    <a:pt x="56" y="86"/>
                  </a:cubicBezTo>
                  <a:cubicBezTo>
                    <a:pt x="59" y="100"/>
                    <a:pt x="68" y="110"/>
                    <a:pt x="71" y="114"/>
                  </a:cubicBezTo>
                  <a:cubicBezTo>
                    <a:pt x="71" y="117"/>
                    <a:pt x="70" y="119"/>
                    <a:pt x="70" y="120"/>
                  </a:cubicBezTo>
                  <a:cubicBezTo>
                    <a:pt x="55" y="123"/>
                    <a:pt x="0" y="147"/>
                    <a:pt x="0" y="176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52" y="181"/>
                    <a:pt x="52" y="181"/>
                    <a:pt x="52" y="181"/>
                  </a:cubicBezTo>
                  <a:cubicBezTo>
                    <a:pt x="54" y="177"/>
                    <a:pt x="56" y="174"/>
                    <a:pt x="59" y="1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id-ID">
                <a:latin typeface="Montserrat Medium" panose="00000600000000000000" pitchFamily="50" charset="-52"/>
              </a:endParaRPr>
            </a:p>
          </p:txBody>
        </p:sp>
      </p:grpSp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150F9D2C-9E05-4D6B-9737-A95AA6B3D8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81"/>
          <a:stretch/>
        </p:blipFill>
        <p:spPr>
          <a:xfrm>
            <a:off x="349525" y="2840521"/>
            <a:ext cx="3039350" cy="20276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751414-8E21-43EA-A987-FA7E29435DB2}"/>
              </a:ext>
            </a:extLst>
          </p:cNvPr>
          <p:cNvSpPr txBox="1"/>
          <p:nvPr/>
        </p:nvSpPr>
        <p:spPr>
          <a:xfrm>
            <a:off x="1252556" y="4471540"/>
            <a:ext cx="12426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ЕГЭ</a:t>
            </a:r>
          </a:p>
          <a:p>
            <a:pPr algn="ctr"/>
            <a:r>
              <a:rPr lang="ru-RU" sz="3600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2021</a:t>
            </a: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xmlns="" id="{855F3DEE-0186-4D3E-9B6A-B40994A4979B}"/>
              </a:ext>
            </a:extLst>
          </p:cNvPr>
          <p:cNvCxnSpPr>
            <a:cxnSpLocks/>
          </p:cNvCxnSpPr>
          <p:nvPr/>
        </p:nvCxnSpPr>
        <p:spPr>
          <a:xfrm>
            <a:off x="10248168" y="1497012"/>
            <a:ext cx="0" cy="43275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62">
            <a:extLst>
              <a:ext uri="{FF2B5EF4-FFF2-40B4-BE49-F238E27FC236}">
                <a16:creationId xmlns:a16="http://schemas.microsoft.com/office/drawing/2014/main" xmlns="" id="{97BEE817-CDB3-44C0-9A8B-5DF72DDB8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7476" y="1495430"/>
            <a:ext cx="1752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Clr>
                <a:schemeClr val="accent2"/>
              </a:buClr>
              <a:buSzPct val="150000"/>
            </a:pPr>
            <a:r>
              <a:rPr lang="ru-RU" altLang="ru-RU" sz="16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информатика</a:t>
            </a:r>
          </a:p>
          <a:p>
            <a:pPr algn="ctr" eaLnBrk="1" hangingPunct="1">
              <a:buClr>
                <a:schemeClr val="accent2"/>
              </a:buClr>
              <a:buSzPct val="150000"/>
            </a:pPr>
            <a:r>
              <a:rPr lang="ru-RU" altLang="ru-RU" sz="16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и ИКТ</a:t>
            </a:r>
          </a:p>
        </p:txBody>
      </p:sp>
      <p:pic>
        <p:nvPicPr>
          <p:cNvPr id="7" name="Рисунок 6" descr="Книги">
            <a:extLst>
              <a:ext uri="{FF2B5EF4-FFF2-40B4-BE49-F238E27FC236}">
                <a16:creationId xmlns:a16="http://schemas.microsoft.com/office/drawing/2014/main" xmlns="" id="{F3DFEDA1-CAC4-4A21-9501-214096D4D2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13841" y="2203316"/>
            <a:ext cx="863441" cy="863441"/>
          </a:xfrm>
          <a:prstGeom prst="rect">
            <a:avLst/>
          </a:prstGeom>
        </p:spPr>
      </p:pic>
      <p:pic>
        <p:nvPicPr>
          <p:cNvPr id="9" name="Рисунок 8" descr="Компьютер">
            <a:extLst>
              <a:ext uri="{FF2B5EF4-FFF2-40B4-BE49-F238E27FC236}">
                <a16:creationId xmlns:a16="http://schemas.microsoft.com/office/drawing/2014/main" xmlns="" id="{44EA7254-5ED8-4800-AD72-05C4C73285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65020" y="2194767"/>
            <a:ext cx="854416" cy="854416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71858E3-C76D-41F5-87AA-8EE1036727BC}"/>
              </a:ext>
            </a:extLst>
          </p:cNvPr>
          <p:cNvSpPr/>
          <p:nvPr/>
        </p:nvSpPr>
        <p:spPr>
          <a:xfrm>
            <a:off x="10475157" y="3401913"/>
            <a:ext cx="1506537" cy="461665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 eaLnBrk="1" hangingPunct="1">
              <a:buClr>
                <a:schemeClr val="accent2"/>
              </a:buClr>
              <a:buSzPct val="150000"/>
              <a:defRPr/>
            </a:pPr>
            <a:r>
              <a:rPr lang="ru-RU" sz="2400" b="1" dirty="0">
                <a:solidFill>
                  <a:schemeClr val="accent6"/>
                </a:solidFill>
                <a:latin typeface="Montserrat Medium" panose="00000600000000000000" pitchFamily="50" charset="-52"/>
              </a:rPr>
              <a:t>63,05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25DA7FEB-5836-414B-B4F0-80DC52CD0314}"/>
              </a:ext>
            </a:extLst>
          </p:cNvPr>
          <p:cNvSpPr/>
          <p:nvPr/>
        </p:nvSpPr>
        <p:spPr>
          <a:xfrm>
            <a:off x="10433302" y="4746503"/>
            <a:ext cx="1506537" cy="461665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 eaLnBrk="1" hangingPunct="1">
              <a:buClr>
                <a:schemeClr val="accent2"/>
              </a:buClr>
              <a:buSzPct val="150000"/>
              <a:defRPr/>
            </a:pPr>
            <a:r>
              <a:rPr lang="ru-RU" sz="2400" b="1" dirty="0">
                <a:solidFill>
                  <a:schemeClr val="accent6"/>
                </a:solidFill>
                <a:latin typeface="Montserrat Medium" panose="00000600000000000000" pitchFamily="50" charset="-52"/>
              </a:rPr>
              <a:t>65,2</a:t>
            </a:r>
          </a:p>
        </p:txBody>
      </p:sp>
      <p:pic>
        <p:nvPicPr>
          <p:cNvPr id="5" name="Рисунок 4" descr="Атом">
            <a:extLst>
              <a:ext uri="{FF2B5EF4-FFF2-40B4-BE49-F238E27FC236}">
                <a16:creationId xmlns:a16="http://schemas.microsoft.com/office/drawing/2014/main" xmlns="" id="{CA5A6D3A-45A0-4407-8B32-C1AAE1B98D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916623" y="2197268"/>
            <a:ext cx="914400" cy="914400"/>
          </a:xfrm>
          <a:prstGeom prst="rect">
            <a:avLst/>
          </a:prstGeom>
        </p:spPr>
      </p:pic>
      <p:sp>
        <p:nvSpPr>
          <p:cNvPr id="74" name="Заголовок 1">
            <a:extLst>
              <a:ext uri="{FF2B5EF4-FFF2-40B4-BE49-F238E27FC236}">
                <a16:creationId xmlns:a16="http://schemas.microsoft.com/office/drawing/2014/main" xmlns="" id="{7508812A-DD36-4EE1-9575-C4862136CC56}"/>
              </a:ext>
            </a:extLst>
          </p:cNvPr>
          <p:cNvSpPr txBox="1">
            <a:spLocks/>
          </p:cNvSpPr>
          <p:nvPr/>
        </p:nvSpPr>
        <p:spPr>
          <a:xfrm>
            <a:off x="665595" y="373698"/>
            <a:ext cx="11154930" cy="11271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9pPr>
          </a:lstStyle>
          <a:p>
            <a:pPr eaLnBrk="1" hangingPunct="1"/>
            <a:r>
              <a:rPr lang="ru-RU" altLang="ru-RU" sz="2800" b="1" dirty="0">
                <a:latin typeface="Montserrat Medium" panose="00000600000000000000" pitchFamily="50" charset="-52"/>
              </a:rPr>
              <a:t>Результаты ЕГЭ-2021</a:t>
            </a:r>
          </a:p>
        </p:txBody>
      </p:sp>
    </p:spTree>
    <p:extLst>
      <p:ext uri="{BB962C8B-B14F-4D97-AF65-F5344CB8AC3E}">
        <p14:creationId xmlns:p14="http://schemas.microsoft.com/office/powerpoint/2010/main" val="335806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44BB4712-0AEB-461A-A43D-4E28CFFB6CF2}"/>
              </a:ext>
            </a:extLst>
          </p:cNvPr>
          <p:cNvCxnSpPr/>
          <p:nvPr/>
        </p:nvCxnSpPr>
        <p:spPr>
          <a:xfrm>
            <a:off x="2974109" y="1477818"/>
            <a:ext cx="0" cy="46920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F5D10D45-C354-41C9-9E47-A9199D524FBE}"/>
              </a:ext>
            </a:extLst>
          </p:cNvPr>
          <p:cNvCxnSpPr/>
          <p:nvPr/>
        </p:nvCxnSpPr>
        <p:spPr>
          <a:xfrm>
            <a:off x="6179128" y="1394691"/>
            <a:ext cx="0" cy="477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DDE4B8C-B5F5-43BD-8493-47BB823E3FAA}"/>
              </a:ext>
            </a:extLst>
          </p:cNvPr>
          <p:cNvCxnSpPr/>
          <p:nvPr/>
        </p:nvCxnSpPr>
        <p:spPr>
          <a:xfrm>
            <a:off x="9277927" y="1394691"/>
            <a:ext cx="0" cy="477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Карандаш">
            <a:extLst>
              <a:ext uri="{FF2B5EF4-FFF2-40B4-BE49-F238E27FC236}">
                <a16:creationId xmlns:a16="http://schemas.microsoft.com/office/drawing/2014/main" xmlns="" id="{B0F5B4F8-0646-4545-9F39-C0D9DA3DB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087250" y="1645306"/>
            <a:ext cx="701963" cy="701963"/>
          </a:xfrm>
          <a:prstGeom prst="rect">
            <a:avLst/>
          </a:prstGeom>
        </p:spPr>
      </p:pic>
      <p:pic>
        <p:nvPicPr>
          <p:cNvPr id="14" name="Рисунок 13" descr="Компьютер">
            <a:extLst>
              <a:ext uri="{FF2B5EF4-FFF2-40B4-BE49-F238E27FC236}">
                <a16:creationId xmlns:a16="http://schemas.microsoft.com/office/drawing/2014/main" xmlns="" id="{01ABDB19-6B54-46CF-AA2E-6143984B20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099782" y="1684392"/>
            <a:ext cx="701963" cy="701963"/>
          </a:xfrm>
          <a:prstGeom prst="rect">
            <a:avLst/>
          </a:prstGeom>
        </p:spPr>
      </p:pic>
      <p:pic>
        <p:nvPicPr>
          <p:cNvPr id="16" name="Рисунок 15" descr="Группа мужчин">
            <a:extLst>
              <a:ext uri="{FF2B5EF4-FFF2-40B4-BE49-F238E27FC236}">
                <a16:creationId xmlns:a16="http://schemas.microsoft.com/office/drawing/2014/main" xmlns="" id="{31A3E10A-72B8-49E1-8E35-15F54DB336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178965" y="1614056"/>
            <a:ext cx="701963" cy="7019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FEA1390-7990-459D-A11C-9A4C22B2E217}"/>
              </a:ext>
            </a:extLst>
          </p:cNvPr>
          <p:cNvSpPr txBox="1"/>
          <p:nvPr/>
        </p:nvSpPr>
        <p:spPr>
          <a:xfrm>
            <a:off x="432519" y="2784764"/>
            <a:ext cx="2157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100</a:t>
            </a:r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 баллов</a:t>
            </a:r>
          </a:p>
          <a:p>
            <a:pPr algn="ctr"/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по литературе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C0F86E1-87F8-4288-9A8C-3DF30806485D}"/>
              </a:ext>
            </a:extLst>
          </p:cNvPr>
          <p:cNvSpPr txBox="1"/>
          <p:nvPr/>
        </p:nvSpPr>
        <p:spPr>
          <a:xfrm>
            <a:off x="3149576" y="2784764"/>
            <a:ext cx="2747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100</a:t>
            </a:r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 баллов</a:t>
            </a:r>
          </a:p>
          <a:p>
            <a:pPr algn="ctr"/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по русскому языку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BBCDDFB-0935-44E3-A023-07D7D58E26B5}"/>
              </a:ext>
            </a:extLst>
          </p:cNvPr>
          <p:cNvSpPr txBox="1"/>
          <p:nvPr/>
        </p:nvSpPr>
        <p:spPr>
          <a:xfrm>
            <a:off x="6215420" y="2784764"/>
            <a:ext cx="2965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100</a:t>
            </a:r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 баллов</a:t>
            </a:r>
          </a:p>
          <a:p>
            <a:pPr algn="ctr"/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по обществознанию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E9EB880-88D6-4EBF-889A-98E696617C8B}"/>
              </a:ext>
            </a:extLst>
          </p:cNvPr>
          <p:cNvSpPr txBox="1"/>
          <p:nvPr/>
        </p:nvSpPr>
        <p:spPr>
          <a:xfrm>
            <a:off x="9354255" y="2784764"/>
            <a:ext cx="2467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100</a:t>
            </a:r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 баллов</a:t>
            </a:r>
          </a:p>
          <a:p>
            <a:pPr algn="ctr"/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по информатике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C3B81E8-3520-4903-9140-3447B7204F2C}"/>
              </a:ext>
            </a:extLst>
          </p:cNvPr>
          <p:cNvSpPr txBox="1"/>
          <p:nvPr/>
        </p:nvSpPr>
        <p:spPr>
          <a:xfrm>
            <a:off x="195772" y="4234439"/>
            <a:ext cx="264686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Матисанова</a:t>
            </a:r>
            <a:r>
              <a:rPr lang="ru-RU" sz="16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 Варвара </a:t>
            </a:r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/>
            </a:r>
            <a:b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</a:br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(МОУ "СОШ №2" </a:t>
            </a:r>
            <a:r>
              <a:rPr lang="ru-RU" sz="11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г.Всеволожска</a:t>
            </a:r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)  </a:t>
            </a:r>
            <a:b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</a:br>
            <a:endParaRPr lang="ru-RU" sz="1100" dirty="0">
              <a:solidFill>
                <a:schemeClr val="accent1"/>
              </a:solidFill>
              <a:effectLst/>
              <a:latin typeface="Montserrat Medium" panose="00000600000000000000" pitchFamily="50" charset="-52"/>
              <a:ea typeface="Calibri" panose="020F0502020204030204" pitchFamily="34" charset="0"/>
            </a:endParaRPr>
          </a:p>
          <a:p>
            <a:pPr algn="ctr"/>
            <a:r>
              <a:rPr lang="ru-RU" sz="16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Иоффе Анна </a:t>
            </a:r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/>
            </a:r>
            <a:b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</a:br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(МОУ "</a:t>
            </a:r>
            <a:r>
              <a:rPr lang="ru-RU" sz="11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Разметелевская</a:t>
            </a:r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 СОШ")</a:t>
            </a:r>
            <a:endParaRPr lang="ru-RU" sz="1100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ED0EC0B-5C27-4425-BA3B-A8BFE439CD27}"/>
              </a:ext>
            </a:extLst>
          </p:cNvPr>
          <p:cNvSpPr txBox="1"/>
          <p:nvPr/>
        </p:nvSpPr>
        <p:spPr>
          <a:xfrm>
            <a:off x="3100958" y="4234439"/>
            <a:ext cx="2964873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Калинкина Валентина </a:t>
            </a:r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/>
            </a:r>
            <a:b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</a:br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(МОБУ «СОШ «</a:t>
            </a:r>
            <a:r>
              <a:rPr lang="ru-RU" sz="11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Муринский</a:t>
            </a:r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 ЦО № 2») </a:t>
            </a:r>
          </a:p>
          <a:p>
            <a:pPr algn="ctr"/>
            <a:r>
              <a:rPr lang="ru-RU" sz="1100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/>
            </a:r>
            <a:br>
              <a:rPr lang="ru-RU" sz="1100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</a:br>
            <a:r>
              <a:rPr lang="ru-RU" sz="16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Репин Дмитрий </a:t>
            </a:r>
          </a:p>
          <a:p>
            <a:pPr algn="ctr"/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(МОУ «СОШ «</a:t>
            </a:r>
            <a:r>
              <a:rPr lang="ru-RU" sz="11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Лесновский</a:t>
            </a:r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 ЦО») </a:t>
            </a:r>
            <a:endParaRPr lang="ru-RU" sz="1100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093BEE9-A62A-4B74-93DA-046A9409A9CF}"/>
              </a:ext>
            </a:extLst>
          </p:cNvPr>
          <p:cNvSpPr txBox="1"/>
          <p:nvPr/>
        </p:nvSpPr>
        <p:spPr>
          <a:xfrm>
            <a:off x="6065831" y="4234439"/>
            <a:ext cx="3265054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Джалилова Джамила </a:t>
            </a:r>
          </a:p>
          <a:p>
            <a:pPr algn="ctr"/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(МОБУ «СОШ «</a:t>
            </a:r>
            <a:r>
              <a:rPr lang="ru-RU" sz="11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Сертоловский</a:t>
            </a:r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 ЦО № 2»)</a:t>
            </a:r>
          </a:p>
          <a:p>
            <a:pPr algn="ctr"/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 </a:t>
            </a:r>
            <a:b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</a:br>
            <a:r>
              <a:rPr lang="ru-RU" sz="16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Мысякина</a:t>
            </a:r>
            <a:r>
              <a:rPr lang="ru-RU" sz="16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 Ксения </a:t>
            </a:r>
          </a:p>
          <a:p>
            <a:pPr algn="ctr"/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(МОБУ «СОШ «ЦО «</a:t>
            </a:r>
            <a:r>
              <a:rPr lang="ru-RU" sz="11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Кудрово</a:t>
            </a:r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»)</a:t>
            </a:r>
            <a:endParaRPr lang="ru-RU" sz="1100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864011F-8E90-4A69-8831-D7A97A3C0931}"/>
              </a:ext>
            </a:extLst>
          </p:cNvPr>
          <p:cNvSpPr txBox="1"/>
          <p:nvPr/>
        </p:nvSpPr>
        <p:spPr>
          <a:xfrm>
            <a:off x="9295574" y="4205961"/>
            <a:ext cx="2864620" cy="1677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Смородский</a:t>
            </a:r>
            <a:r>
              <a:rPr lang="ru-RU" sz="16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 Артём </a:t>
            </a:r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/>
            </a:r>
            <a:b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</a:br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(МОУ «Лицей № 1» </a:t>
            </a:r>
            <a:r>
              <a:rPr lang="ru-RU" sz="11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г.Всеволожска</a:t>
            </a:r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)</a:t>
            </a:r>
          </a:p>
          <a:p>
            <a:pPr algn="ctr"/>
            <a:endParaRPr lang="ru-RU" sz="1100" dirty="0">
              <a:solidFill>
                <a:schemeClr val="accent1"/>
              </a:solidFill>
              <a:latin typeface="Montserrat Medium" panose="00000600000000000000" pitchFamily="50" charset="-52"/>
              <a:ea typeface="Calibri" panose="020F0502020204030204" pitchFamily="34" charset="0"/>
            </a:endParaRPr>
          </a:p>
          <a:p>
            <a:pPr algn="ctr"/>
            <a:r>
              <a:rPr lang="ru-RU" sz="16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Саминский</a:t>
            </a:r>
            <a:r>
              <a:rPr lang="ru-RU" sz="16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 Денис </a:t>
            </a:r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/>
            </a:r>
            <a:b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</a:br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(МОБУ «СОШ № 6» </a:t>
            </a:r>
            <a:r>
              <a:rPr lang="ru-RU" sz="11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г.Всеволожска</a:t>
            </a:r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) </a:t>
            </a:r>
          </a:p>
          <a:p>
            <a:pPr algn="ctr"/>
            <a:endParaRPr lang="ru-RU" sz="1100" dirty="0">
              <a:solidFill>
                <a:schemeClr val="accent1"/>
              </a:solidFill>
              <a:latin typeface="Montserrat Medium" panose="00000600000000000000" pitchFamily="50" charset="-52"/>
              <a:ea typeface="Calibri" panose="020F0502020204030204" pitchFamily="34" charset="0"/>
            </a:endParaRPr>
          </a:p>
          <a:p>
            <a:pPr algn="ctr"/>
            <a:r>
              <a:rPr lang="ru-RU" sz="16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Сергиенко Кирилл </a:t>
            </a:r>
          </a:p>
          <a:p>
            <a:pPr algn="ctr"/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(МОБУ «</a:t>
            </a:r>
            <a:r>
              <a:rPr lang="ru-RU" sz="11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Муринская</a:t>
            </a:r>
            <a:r>
              <a:rPr lang="ru-RU" sz="11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 СОШ № 3»)</a:t>
            </a:r>
            <a:endParaRPr lang="ru-RU" sz="1100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2785C009-D667-4842-A9EA-465727175DC2}"/>
              </a:ext>
            </a:extLst>
          </p:cNvPr>
          <p:cNvSpPr/>
          <p:nvPr/>
        </p:nvSpPr>
        <p:spPr>
          <a:xfrm>
            <a:off x="3842565" y="1389076"/>
            <a:ext cx="1191334" cy="1191334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74DCE5F2-6AD7-4545-890A-F05238370852}"/>
              </a:ext>
            </a:extLst>
          </p:cNvPr>
          <p:cNvSpPr/>
          <p:nvPr/>
        </p:nvSpPr>
        <p:spPr>
          <a:xfrm>
            <a:off x="6939055" y="1379720"/>
            <a:ext cx="1191334" cy="1191334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4BE516A0-82DF-497A-B552-05ADC07DF256}"/>
              </a:ext>
            </a:extLst>
          </p:cNvPr>
          <p:cNvSpPr/>
          <p:nvPr/>
        </p:nvSpPr>
        <p:spPr>
          <a:xfrm>
            <a:off x="9855096" y="1400621"/>
            <a:ext cx="1191334" cy="1191334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20CCC160-1A32-4E90-B94C-C455426FFCB6}"/>
              </a:ext>
            </a:extLst>
          </p:cNvPr>
          <p:cNvSpPr/>
          <p:nvPr/>
        </p:nvSpPr>
        <p:spPr>
          <a:xfrm>
            <a:off x="849784" y="1452497"/>
            <a:ext cx="1191334" cy="1191334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 Medium" panose="00000600000000000000" pitchFamily="50" charset="-52"/>
            </a:endParaRPr>
          </a:p>
        </p:txBody>
      </p:sp>
      <p:grpSp>
        <p:nvGrpSpPr>
          <p:cNvPr id="46" name="Group 241">
            <a:extLst>
              <a:ext uri="{FF2B5EF4-FFF2-40B4-BE49-F238E27FC236}">
                <a16:creationId xmlns:a16="http://schemas.microsoft.com/office/drawing/2014/main" xmlns="" id="{577DFF8F-76EE-4E0E-ABA0-FC7D0ED0D64C}"/>
              </a:ext>
            </a:extLst>
          </p:cNvPr>
          <p:cNvGrpSpPr/>
          <p:nvPr/>
        </p:nvGrpSpPr>
        <p:grpSpPr>
          <a:xfrm>
            <a:off x="1117811" y="1800686"/>
            <a:ext cx="655279" cy="520848"/>
            <a:chOff x="5326063" y="2705101"/>
            <a:chExt cx="1506538" cy="1349374"/>
          </a:xfrm>
          <a:solidFill>
            <a:schemeClr val="accent4"/>
          </a:solidFill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xmlns="" id="{C6C9A5ED-3696-4AC3-9E04-8B8893B3DF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26063" y="2705101"/>
              <a:ext cx="1506538" cy="1349374"/>
            </a:xfrm>
            <a:custGeom>
              <a:avLst/>
              <a:gdLst>
                <a:gd name="T0" fmla="*/ 109 w 112"/>
                <a:gd name="T1" fmla="*/ 4 h 100"/>
                <a:gd name="T2" fmla="*/ 83 w 112"/>
                <a:gd name="T3" fmla="*/ 0 h 100"/>
                <a:gd name="T4" fmla="*/ 67 w 112"/>
                <a:gd name="T5" fmla="*/ 3 h 100"/>
                <a:gd name="T6" fmla="*/ 56 w 112"/>
                <a:gd name="T7" fmla="*/ 10 h 100"/>
                <a:gd name="T8" fmla="*/ 45 w 112"/>
                <a:gd name="T9" fmla="*/ 3 h 100"/>
                <a:gd name="T10" fmla="*/ 29 w 112"/>
                <a:gd name="T11" fmla="*/ 0 h 100"/>
                <a:gd name="T12" fmla="*/ 3 w 112"/>
                <a:gd name="T13" fmla="*/ 4 h 100"/>
                <a:gd name="T14" fmla="*/ 0 w 112"/>
                <a:gd name="T15" fmla="*/ 5 h 100"/>
                <a:gd name="T16" fmla="*/ 0 w 112"/>
                <a:gd name="T17" fmla="*/ 92 h 100"/>
                <a:gd name="T18" fmla="*/ 5 w 112"/>
                <a:gd name="T19" fmla="*/ 91 h 100"/>
                <a:gd name="T20" fmla="*/ 41 w 112"/>
                <a:gd name="T21" fmla="*/ 91 h 100"/>
                <a:gd name="T22" fmla="*/ 56 w 112"/>
                <a:gd name="T23" fmla="*/ 100 h 100"/>
                <a:gd name="T24" fmla="*/ 71 w 112"/>
                <a:gd name="T25" fmla="*/ 91 h 100"/>
                <a:gd name="T26" fmla="*/ 107 w 112"/>
                <a:gd name="T27" fmla="*/ 91 h 100"/>
                <a:gd name="T28" fmla="*/ 112 w 112"/>
                <a:gd name="T29" fmla="*/ 92 h 100"/>
                <a:gd name="T30" fmla="*/ 112 w 112"/>
                <a:gd name="T31" fmla="*/ 5 h 100"/>
                <a:gd name="T32" fmla="*/ 109 w 112"/>
                <a:gd name="T33" fmla="*/ 4 h 100"/>
                <a:gd name="T34" fmla="*/ 52 w 112"/>
                <a:gd name="T35" fmla="*/ 87 h 100"/>
                <a:gd name="T36" fmla="*/ 44 w 112"/>
                <a:gd name="T37" fmla="*/ 83 h 100"/>
                <a:gd name="T38" fmla="*/ 27 w 112"/>
                <a:gd name="T39" fmla="*/ 81 h 100"/>
                <a:gd name="T40" fmla="*/ 8 w 112"/>
                <a:gd name="T41" fmla="*/ 82 h 100"/>
                <a:gd name="T42" fmla="*/ 8 w 112"/>
                <a:gd name="T43" fmla="*/ 11 h 100"/>
                <a:gd name="T44" fmla="*/ 29 w 112"/>
                <a:gd name="T45" fmla="*/ 8 h 100"/>
                <a:gd name="T46" fmla="*/ 42 w 112"/>
                <a:gd name="T47" fmla="*/ 11 h 100"/>
                <a:gd name="T48" fmla="*/ 52 w 112"/>
                <a:gd name="T49" fmla="*/ 20 h 100"/>
                <a:gd name="T50" fmla="*/ 52 w 112"/>
                <a:gd name="T51" fmla="*/ 21 h 100"/>
                <a:gd name="T52" fmla="*/ 52 w 112"/>
                <a:gd name="T53" fmla="*/ 84 h 100"/>
                <a:gd name="T54" fmla="*/ 52 w 112"/>
                <a:gd name="T55" fmla="*/ 84 h 100"/>
                <a:gd name="T56" fmla="*/ 52 w 112"/>
                <a:gd name="T57" fmla="*/ 87 h 100"/>
                <a:gd name="T58" fmla="*/ 104 w 112"/>
                <a:gd name="T59" fmla="*/ 82 h 100"/>
                <a:gd name="T60" fmla="*/ 85 w 112"/>
                <a:gd name="T61" fmla="*/ 81 h 100"/>
                <a:gd name="T62" fmla="*/ 68 w 112"/>
                <a:gd name="T63" fmla="*/ 83 h 100"/>
                <a:gd name="T64" fmla="*/ 60 w 112"/>
                <a:gd name="T65" fmla="*/ 87 h 100"/>
                <a:gd name="T66" fmla="*/ 60 w 112"/>
                <a:gd name="T67" fmla="*/ 84 h 100"/>
                <a:gd name="T68" fmla="*/ 60 w 112"/>
                <a:gd name="T69" fmla="*/ 84 h 100"/>
                <a:gd name="T70" fmla="*/ 60 w 112"/>
                <a:gd name="T71" fmla="*/ 21 h 100"/>
                <a:gd name="T72" fmla="*/ 60 w 112"/>
                <a:gd name="T73" fmla="*/ 20 h 100"/>
                <a:gd name="T74" fmla="*/ 70 w 112"/>
                <a:gd name="T75" fmla="*/ 11 h 100"/>
                <a:gd name="T76" fmla="*/ 83 w 112"/>
                <a:gd name="T77" fmla="*/ 8 h 100"/>
                <a:gd name="T78" fmla="*/ 104 w 112"/>
                <a:gd name="T79" fmla="*/ 11 h 100"/>
                <a:gd name="T80" fmla="*/ 104 w 112"/>
                <a:gd name="T81" fmla="*/ 8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2" h="100">
                  <a:moveTo>
                    <a:pt x="109" y="4"/>
                  </a:moveTo>
                  <a:cubicBezTo>
                    <a:pt x="109" y="4"/>
                    <a:pt x="96" y="0"/>
                    <a:pt x="83" y="0"/>
                  </a:cubicBezTo>
                  <a:cubicBezTo>
                    <a:pt x="77" y="0"/>
                    <a:pt x="71" y="1"/>
                    <a:pt x="67" y="3"/>
                  </a:cubicBezTo>
                  <a:cubicBezTo>
                    <a:pt x="62" y="5"/>
                    <a:pt x="58" y="7"/>
                    <a:pt x="56" y="10"/>
                  </a:cubicBezTo>
                  <a:cubicBezTo>
                    <a:pt x="54" y="7"/>
                    <a:pt x="50" y="5"/>
                    <a:pt x="45" y="3"/>
                  </a:cubicBezTo>
                  <a:cubicBezTo>
                    <a:pt x="41" y="1"/>
                    <a:pt x="35" y="0"/>
                    <a:pt x="29" y="0"/>
                  </a:cubicBezTo>
                  <a:cubicBezTo>
                    <a:pt x="16" y="0"/>
                    <a:pt x="3" y="4"/>
                    <a:pt x="3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19" y="88"/>
                    <a:pt x="28" y="88"/>
                    <a:pt x="41" y="91"/>
                  </a:cubicBezTo>
                  <a:cubicBezTo>
                    <a:pt x="41" y="91"/>
                    <a:pt x="52" y="92"/>
                    <a:pt x="56" y="100"/>
                  </a:cubicBezTo>
                  <a:cubicBezTo>
                    <a:pt x="60" y="92"/>
                    <a:pt x="71" y="91"/>
                    <a:pt x="71" y="91"/>
                  </a:cubicBezTo>
                  <a:cubicBezTo>
                    <a:pt x="84" y="88"/>
                    <a:pt x="93" y="88"/>
                    <a:pt x="107" y="91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2" y="5"/>
                    <a:pt x="112" y="5"/>
                    <a:pt x="112" y="5"/>
                  </a:cubicBezTo>
                  <a:lnTo>
                    <a:pt x="109" y="4"/>
                  </a:lnTo>
                  <a:close/>
                  <a:moveTo>
                    <a:pt x="52" y="87"/>
                  </a:moveTo>
                  <a:cubicBezTo>
                    <a:pt x="49" y="85"/>
                    <a:pt x="47" y="84"/>
                    <a:pt x="44" y="83"/>
                  </a:cubicBezTo>
                  <a:cubicBezTo>
                    <a:pt x="39" y="81"/>
                    <a:pt x="32" y="81"/>
                    <a:pt x="27" y="81"/>
                  </a:cubicBezTo>
                  <a:cubicBezTo>
                    <a:pt x="21" y="81"/>
                    <a:pt x="15" y="81"/>
                    <a:pt x="8" y="8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2" y="10"/>
                    <a:pt x="20" y="8"/>
                    <a:pt x="29" y="8"/>
                  </a:cubicBezTo>
                  <a:cubicBezTo>
                    <a:pt x="34" y="8"/>
                    <a:pt x="39" y="9"/>
                    <a:pt x="42" y="11"/>
                  </a:cubicBezTo>
                  <a:cubicBezTo>
                    <a:pt x="50" y="13"/>
                    <a:pt x="52" y="17"/>
                    <a:pt x="52" y="20"/>
                  </a:cubicBezTo>
                  <a:cubicBezTo>
                    <a:pt x="52" y="20"/>
                    <a:pt x="52" y="21"/>
                    <a:pt x="52" y="21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84"/>
                    <a:pt x="52" y="84"/>
                    <a:pt x="52" y="84"/>
                  </a:cubicBezTo>
                  <a:lnTo>
                    <a:pt x="52" y="87"/>
                  </a:lnTo>
                  <a:close/>
                  <a:moveTo>
                    <a:pt x="104" y="82"/>
                  </a:moveTo>
                  <a:cubicBezTo>
                    <a:pt x="97" y="81"/>
                    <a:pt x="91" y="81"/>
                    <a:pt x="85" y="81"/>
                  </a:cubicBezTo>
                  <a:cubicBezTo>
                    <a:pt x="80" y="81"/>
                    <a:pt x="73" y="81"/>
                    <a:pt x="68" y="83"/>
                  </a:cubicBezTo>
                  <a:cubicBezTo>
                    <a:pt x="65" y="84"/>
                    <a:pt x="63" y="85"/>
                    <a:pt x="60" y="87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7"/>
                    <a:pt x="62" y="13"/>
                    <a:pt x="70" y="11"/>
                  </a:cubicBezTo>
                  <a:cubicBezTo>
                    <a:pt x="73" y="9"/>
                    <a:pt x="78" y="8"/>
                    <a:pt x="83" y="8"/>
                  </a:cubicBezTo>
                  <a:cubicBezTo>
                    <a:pt x="91" y="8"/>
                    <a:pt x="100" y="10"/>
                    <a:pt x="104" y="11"/>
                  </a:cubicBezTo>
                  <a:lnTo>
                    <a:pt x="104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id-ID">
                <a:latin typeface="Montserrat Medium" panose="00000600000000000000" pitchFamily="50" charset="-52"/>
              </a:endParaRPr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43037455-40F2-4E5F-8CAD-8A6829AEB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4975" y="2921000"/>
              <a:ext cx="430213" cy="161925"/>
            </a:xfrm>
            <a:custGeom>
              <a:avLst/>
              <a:gdLst>
                <a:gd name="T0" fmla="*/ 1 w 32"/>
                <a:gd name="T1" fmla="*/ 4 h 12"/>
                <a:gd name="T2" fmla="*/ 0 w 32"/>
                <a:gd name="T3" fmla="*/ 7 h 12"/>
                <a:gd name="T4" fmla="*/ 3 w 32"/>
                <a:gd name="T5" fmla="*/ 8 h 12"/>
                <a:gd name="T6" fmla="*/ 29 w 32"/>
                <a:gd name="T7" fmla="*/ 12 h 12"/>
                <a:gd name="T8" fmla="*/ 30 w 32"/>
                <a:gd name="T9" fmla="*/ 12 h 12"/>
                <a:gd name="T10" fmla="*/ 31 w 32"/>
                <a:gd name="T11" fmla="*/ 12 h 12"/>
                <a:gd name="T12" fmla="*/ 31 w 32"/>
                <a:gd name="T13" fmla="*/ 9 h 12"/>
                <a:gd name="T14" fmla="*/ 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4"/>
                  </a:moveTo>
                  <a:cubicBezTo>
                    <a:pt x="0" y="5"/>
                    <a:pt x="0" y="6"/>
                    <a:pt x="0" y="7"/>
                  </a:cubicBezTo>
                  <a:cubicBezTo>
                    <a:pt x="1" y="8"/>
                    <a:pt x="2" y="9"/>
                    <a:pt x="3" y="8"/>
                  </a:cubicBezTo>
                  <a:cubicBezTo>
                    <a:pt x="10" y="5"/>
                    <a:pt x="21" y="4"/>
                    <a:pt x="29" y="12"/>
                  </a:cubicBezTo>
                  <a:cubicBezTo>
                    <a:pt x="29" y="12"/>
                    <a:pt x="29" y="12"/>
                    <a:pt x="30" y="12"/>
                  </a:cubicBezTo>
                  <a:cubicBezTo>
                    <a:pt x="30" y="12"/>
                    <a:pt x="31" y="12"/>
                    <a:pt x="31" y="12"/>
                  </a:cubicBezTo>
                  <a:cubicBezTo>
                    <a:pt x="32" y="11"/>
                    <a:pt x="32" y="10"/>
                    <a:pt x="31" y="9"/>
                  </a:cubicBezTo>
                  <a:cubicBezTo>
                    <a:pt x="23" y="0"/>
                    <a:pt x="10" y="1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id-ID">
                <a:latin typeface="Montserrat Medium" panose="00000600000000000000" pitchFamily="50" charset="-52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55DF6D9D-05CE-4E92-B6F1-B52619764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4975" y="3082925"/>
              <a:ext cx="430213" cy="161925"/>
            </a:xfrm>
            <a:custGeom>
              <a:avLst/>
              <a:gdLst>
                <a:gd name="T0" fmla="*/ 1 w 32"/>
                <a:gd name="T1" fmla="*/ 4 h 12"/>
                <a:gd name="T2" fmla="*/ 0 w 32"/>
                <a:gd name="T3" fmla="*/ 7 h 12"/>
                <a:gd name="T4" fmla="*/ 3 w 32"/>
                <a:gd name="T5" fmla="*/ 8 h 12"/>
                <a:gd name="T6" fmla="*/ 29 w 32"/>
                <a:gd name="T7" fmla="*/ 11 h 12"/>
                <a:gd name="T8" fmla="*/ 30 w 32"/>
                <a:gd name="T9" fmla="*/ 12 h 12"/>
                <a:gd name="T10" fmla="*/ 31 w 32"/>
                <a:gd name="T11" fmla="*/ 11 h 12"/>
                <a:gd name="T12" fmla="*/ 31 w 32"/>
                <a:gd name="T13" fmla="*/ 8 h 12"/>
                <a:gd name="T14" fmla="*/ 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4"/>
                  </a:moveTo>
                  <a:cubicBezTo>
                    <a:pt x="0" y="4"/>
                    <a:pt x="0" y="6"/>
                    <a:pt x="0" y="7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10" y="5"/>
                    <a:pt x="21" y="4"/>
                    <a:pt x="29" y="11"/>
                  </a:cubicBezTo>
                  <a:cubicBezTo>
                    <a:pt x="29" y="12"/>
                    <a:pt x="29" y="12"/>
                    <a:pt x="30" y="12"/>
                  </a:cubicBezTo>
                  <a:cubicBezTo>
                    <a:pt x="30" y="12"/>
                    <a:pt x="31" y="12"/>
                    <a:pt x="31" y="11"/>
                  </a:cubicBezTo>
                  <a:cubicBezTo>
                    <a:pt x="32" y="10"/>
                    <a:pt x="32" y="9"/>
                    <a:pt x="31" y="8"/>
                  </a:cubicBezTo>
                  <a:cubicBezTo>
                    <a:pt x="23" y="0"/>
                    <a:pt x="10" y="0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id-ID">
                <a:latin typeface="Montserrat Medium" panose="00000600000000000000" pitchFamily="50" charset="-52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A7822FD9-B9AE-483D-847F-BFFFB8561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4975" y="3232150"/>
              <a:ext cx="430213" cy="161925"/>
            </a:xfrm>
            <a:custGeom>
              <a:avLst/>
              <a:gdLst>
                <a:gd name="T0" fmla="*/ 1 w 32"/>
                <a:gd name="T1" fmla="*/ 5 h 12"/>
                <a:gd name="T2" fmla="*/ 0 w 32"/>
                <a:gd name="T3" fmla="*/ 7 h 12"/>
                <a:gd name="T4" fmla="*/ 3 w 32"/>
                <a:gd name="T5" fmla="*/ 8 h 12"/>
                <a:gd name="T6" fmla="*/ 29 w 32"/>
                <a:gd name="T7" fmla="*/ 12 h 12"/>
                <a:gd name="T8" fmla="*/ 30 w 32"/>
                <a:gd name="T9" fmla="*/ 12 h 12"/>
                <a:gd name="T10" fmla="*/ 31 w 32"/>
                <a:gd name="T11" fmla="*/ 12 h 12"/>
                <a:gd name="T12" fmla="*/ 31 w 32"/>
                <a:gd name="T13" fmla="*/ 9 h 12"/>
                <a:gd name="T14" fmla="*/ 1 w 32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5"/>
                  </a:moveTo>
                  <a:cubicBezTo>
                    <a:pt x="0" y="5"/>
                    <a:pt x="0" y="6"/>
                    <a:pt x="0" y="7"/>
                  </a:cubicBezTo>
                  <a:cubicBezTo>
                    <a:pt x="1" y="8"/>
                    <a:pt x="2" y="9"/>
                    <a:pt x="3" y="8"/>
                  </a:cubicBezTo>
                  <a:cubicBezTo>
                    <a:pt x="10" y="5"/>
                    <a:pt x="21" y="5"/>
                    <a:pt x="29" y="12"/>
                  </a:cubicBezTo>
                  <a:cubicBezTo>
                    <a:pt x="29" y="12"/>
                    <a:pt x="29" y="12"/>
                    <a:pt x="30" y="12"/>
                  </a:cubicBezTo>
                  <a:cubicBezTo>
                    <a:pt x="30" y="12"/>
                    <a:pt x="31" y="12"/>
                    <a:pt x="31" y="12"/>
                  </a:cubicBezTo>
                  <a:cubicBezTo>
                    <a:pt x="32" y="11"/>
                    <a:pt x="32" y="10"/>
                    <a:pt x="31" y="9"/>
                  </a:cubicBezTo>
                  <a:cubicBezTo>
                    <a:pt x="23" y="0"/>
                    <a:pt x="10" y="1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id-ID">
                <a:latin typeface="Montserrat Medium" panose="00000600000000000000" pitchFamily="50" charset="-52"/>
              </a:endParaRPr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xmlns="" id="{5D6888C9-3EB8-4FFA-9939-94D83724E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4975" y="3394075"/>
              <a:ext cx="430213" cy="161925"/>
            </a:xfrm>
            <a:custGeom>
              <a:avLst/>
              <a:gdLst>
                <a:gd name="T0" fmla="*/ 1 w 32"/>
                <a:gd name="T1" fmla="*/ 4 h 12"/>
                <a:gd name="T2" fmla="*/ 0 w 32"/>
                <a:gd name="T3" fmla="*/ 7 h 12"/>
                <a:gd name="T4" fmla="*/ 3 w 32"/>
                <a:gd name="T5" fmla="*/ 8 h 12"/>
                <a:gd name="T6" fmla="*/ 29 w 32"/>
                <a:gd name="T7" fmla="*/ 11 h 12"/>
                <a:gd name="T8" fmla="*/ 30 w 32"/>
                <a:gd name="T9" fmla="*/ 12 h 12"/>
                <a:gd name="T10" fmla="*/ 31 w 32"/>
                <a:gd name="T11" fmla="*/ 11 h 12"/>
                <a:gd name="T12" fmla="*/ 31 w 32"/>
                <a:gd name="T13" fmla="*/ 9 h 12"/>
                <a:gd name="T14" fmla="*/ 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4"/>
                  </a:moveTo>
                  <a:cubicBezTo>
                    <a:pt x="0" y="4"/>
                    <a:pt x="0" y="6"/>
                    <a:pt x="0" y="7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10" y="5"/>
                    <a:pt x="21" y="4"/>
                    <a:pt x="29" y="11"/>
                  </a:cubicBezTo>
                  <a:cubicBezTo>
                    <a:pt x="29" y="12"/>
                    <a:pt x="29" y="12"/>
                    <a:pt x="30" y="12"/>
                  </a:cubicBezTo>
                  <a:cubicBezTo>
                    <a:pt x="30" y="12"/>
                    <a:pt x="31" y="12"/>
                    <a:pt x="31" y="11"/>
                  </a:cubicBezTo>
                  <a:cubicBezTo>
                    <a:pt x="32" y="11"/>
                    <a:pt x="32" y="9"/>
                    <a:pt x="31" y="9"/>
                  </a:cubicBezTo>
                  <a:cubicBezTo>
                    <a:pt x="23" y="0"/>
                    <a:pt x="10" y="1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id-ID">
                <a:latin typeface="Montserrat Medium" panose="00000600000000000000" pitchFamily="50" charset="-52"/>
              </a:endParaRPr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xmlns="" id="{6C631771-8E45-4645-AE48-0228C156C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4975" y="3556000"/>
              <a:ext cx="430213" cy="161925"/>
            </a:xfrm>
            <a:custGeom>
              <a:avLst/>
              <a:gdLst>
                <a:gd name="T0" fmla="*/ 1 w 32"/>
                <a:gd name="T1" fmla="*/ 4 h 12"/>
                <a:gd name="T2" fmla="*/ 0 w 32"/>
                <a:gd name="T3" fmla="*/ 6 h 12"/>
                <a:gd name="T4" fmla="*/ 3 w 32"/>
                <a:gd name="T5" fmla="*/ 7 h 12"/>
                <a:gd name="T6" fmla="*/ 29 w 32"/>
                <a:gd name="T7" fmla="*/ 11 h 12"/>
                <a:gd name="T8" fmla="*/ 30 w 32"/>
                <a:gd name="T9" fmla="*/ 12 h 12"/>
                <a:gd name="T10" fmla="*/ 31 w 32"/>
                <a:gd name="T11" fmla="*/ 11 h 12"/>
                <a:gd name="T12" fmla="*/ 31 w 32"/>
                <a:gd name="T13" fmla="*/ 8 h 12"/>
                <a:gd name="T14" fmla="*/ 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4"/>
                  </a:moveTo>
                  <a:cubicBezTo>
                    <a:pt x="0" y="4"/>
                    <a:pt x="0" y="5"/>
                    <a:pt x="0" y="6"/>
                  </a:cubicBezTo>
                  <a:cubicBezTo>
                    <a:pt x="1" y="7"/>
                    <a:pt x="2" y="8"/>
                    <a:pt x="3" y="7"/>
                  </a:cubicBezTo>
                  <a:cubicBezTo>
                    <a:pt x="10" y="4"/>
                    <a:pt x="21" y="4"/>
                    <a:pt x="29" y="11"/>
                  </a:cubicBezTo>
                  <a:cubicBezTo>
                    <a:pt x="29" y="11"/>
                    <a:pt x="29" y="12"/>
                    <a:pt x="30" y="12"/>
                  </a:cubicBezTo>
                  <a:cubicBezTo>
                    <a:pt x="30" y="12"/>
                    <a:pt x="31" y="11"/>
                    <a:pt x="31" y="11"/>
                  </a:cubicBezTo>
                  <a:cubicBezTo>
                    <a:pt x="32" y="10"/>
                    <a:pt x="32" y="9"/>
                    <a:pt x="31" y="8"/>
                  </a:cubicBezTo>
                  <a:cubicBezTo>
                    <a:pt x="23" y="0"/>
                    <a:pt x="10" y="0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id-ID">
                <a:latin typeface="Montserrat Medium" panose="00000600000000000000" pitchFamily="50" charset="-52"/>
              </a:endParaRPr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xmlns="" id="{42102986-FAB2-409D-9BCF-A146CB457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475" y="2921000"/>
              <a:ext cx="430213" cy="161925"/>
            </a:xfrm>
            <a:custGeom>
              <a:avLst/>
              <a:gdLst>
                <a:gd name="T0" fmla="*/ 1 w 32"/>
                <a:gd name="T1" fmla="*/ 12 h 12"/>
                <a:gd name="T2" fmla="*/ 2 w 32"/>
                <a:gd name="T3" fmla="*/ 12 h 12"/>
                <a:gd name="T4" fmla="*/ 3 w 32"/>
                <a:gd name="T5" fmla="*/ 12 h 12"/>
                <a:gd name="T6" fmla="*/ 29 w 32"/>
                <a:gd name="T7" fmla="*/ 8 h 12"/>
                <a:gd name="T8" fmla="*/ 32 w 32"/>
                <a:gd name="T9" fmla="*/ 7 h 12"/>
                <a:gd name="T10" fmla="*/ 31 w 32"/>
                <a:gd name="T11" fmla="*/ 4 h 12"/>
                <a:gd name="T12" fmla="*/ 1 w 32"/>
                <a:gd name="T13" fmla="*/ 9 h 12"/>
                <a:gd name="T14" fmla="*/ 1 w 32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12"/>
                  </a:moveTo>
                  <a:cubicBezTo>
                    <a:pt x="1" y="12"/>
                    <a:pt x="1" y="12"/>
                    <a:pt x="2" y="12"/>
                  </a:cubicBezTo>
                  <a:cubicBezTo>
                    <a:pt x="2" y="12"/>
                    <a:pt x="3" y="12"/>
                    <a:pt x="3" y="12"/>
                  </a:cubicBezTo>
                  <a:cubicBezTo>
                    <a:pt x="11" y="4"/>
                    <a:pt x="21" y="5"/>
                    <a:pt x="29" y="8"/>
                  </a:cubicBezTo>
                  <a:cubicBezTo>
                    <a:pt x="30" y="9"/>
                    <a:pt x="31" y="8"/>
                    <a:pt x="32" y="7"/>
                  </a:cubicBezTo>
                  <a:cubicBezTo>
                    <a:pt x="32" y="6"/>
                    <a:pt x="32" y="5"/>
                    <a:pt x="31" y="4"/>
                  </a:cubicBezTo>
                  <a:cubicBezTo>
                    <a:pt x="22" y="1"/>
                    <a:pt x="9" y="0"/>
                    <a:pt x="1" y="9"/>
                  </a:cubicBezTo>
                  <a:cubicBezTo>
                    <a:pt x="0" y="10"/>
                    <a:pt x="0" y="11"/>
                    <a:pt x="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id-ID">
                <a:latin typeface="Montserrat Medium" panose="00000600000000000000" pitchFamily="50" charset="-52"/>
              </a:endParaRPr>
            </a:p>
          </p:txBody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xmlns="" id="{B268C7C7-9371-4515-8101-99D2520DD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475" y="3082925"/>
              <a:ext cx="430213" cy="161925"/>
            </a:xfrm>
            <a:custGeom>
              <a:avLst/>
              <a:gdLst>
                <a:gd name="T0" fmla="*/ 31 w 32"/>
                <a:gd name="T1" fmla="*/ 4 h 12"/>
                <a:gd name="T2" fmla="*/ 1 w 32"/>
                <a:gd name="T3" fmla="*/ 8 h 12"/>
                <a:gd name="T4" fmla="*/ 1 w 32"/>
                <a:gd name="T5" fmla="*/ 11 h 12"/>
                <a:gd name="T6" fmla="*/ 2 w 32"/>
                <a:gd name="T7" fmla="*/ 12 h 12"/>
                <a:gd name="T8" fmla="*/ 3 w 32"/>
                <a:gd name="T9" fmla="*/ 11 h 12"/>
                <a:gd name="T10" fmla="*/ 29 w 32"/>
                <a:gd name="T11" fmla="*/ 8 h 12"/>
                <a:gd name="T12" fmla="*/ 32 w 32"/>
                <a:gd name="T13" fmla="*/ 7 h 12"/>
                <a:gd name="T14" fmla="*/ 3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31" y="4"/>
                  </a:moveTo>
                  <a:cubicBezTo>
                    <a:pt x="22" y="0"/>
                    <a:pt x="9" y="0"/>
                    <a:pt x="1" y="8"/>
                  </a:cubicBezTo>
                  <a:cubicBezTo>
                    <a:pt x="0" y="9"/>
                    <a:pt x="0" y="10"/>
                    <a:pt x="1" y="11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1" y="4"/>
                    <a:pt x="21" y="5"/>
                    <a:pt x="29" y="8"/>
                  </a:cubicBezTo>
                  <a:cubicBezTo>
                    <a:pt x="30" y="8"/>
                    <a:pt x="31" y="8"/>
                    <a:pt x="32" y="7"/>
                  </a:cubicBezTo>
                  <a:cubicBezTo>
                    <a:pt x="32" y="6"/>
                    <a:pt x="32" y="4"/>
                    <a:pt x="3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id-ID">
                <a:latin typeface="Montserrat Medium" panose="00000600000000000000" pitchFamily="50" charset="-52"/>
              </a:endParaRPr>
            </a:p>
          </p:txBody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xmlns="" id="{FDCEBEF4-1F81-4F5B-BB8E-B175A6401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475" y="3232150"/>
              <a:ext cx="430213" cy="161925"/>
            </a:xfrm>
            <a:custGeom>
              <a:avLst/>
              <a:gdLst>
                <a:gd name="T0" fmla="*/ 31 w 32"/>
                <a:gd name="T1" fmla="*/ 5 h 12"/>
                <a:gd name="T2" fmla="*/ 1 w 32"/>
                <a:gd name="T3" fmla="*/ 9 h 12"/>
                <a:gd name="T4" fmla="*/ 1 w 32"/>
                <a:gd name="T5" fmla="*/ 12 h 12"/>
                <a:gd name="T6" fmla="*/ 2 w 32"/>
                <a:gd name="T7" fmla="*/ 12 h 12"/>
                <a:gd name="T8" fmla="*/ 3 w 32"/>
                <a:gd name="T9" fmla="*/ 12 h 12"/>
                <a:gd name="T10" fmla="*/ 29 w 32"/>
                <a:gd name="T11" fmla="*/ 8 h 12"/>
                <a:gd name="T12" fmla="*/ 32 w 32"/>
                <a:gd name="T13" fmla="*/ 7 h 12"/>
                <a:gd name="T14" fmla="*/ 31 w 32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31" y="5"/>
                  </a:moveTo>
                  <a:cubicBezTo>
                    <a:pt x="22" y="1"/>
                    <a:pt x="9" y="0"/>
                    <a:pt x="1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2" y="12"/>
                    <a:pt x="3" y="12"/>
                    <a:pt x="3" y="12"/>
                  </a:cubicBezTo>
                  <a:cubicBezTo>
                    <a:pt x="11" y="5"/>
                    <a:pt x="21" y="5"/>
                    <a:pt x="29" y="8"/>
                  </a:cubicBezTo>
                  <a:cubicBezTo>
                    <a:pt x="30" y="9"/>
                    <a:pt x="31" y="8"/>
                    <a:pt x="32" y="7"/>
                  </a:cubicBezTo>
                  <a:cubicBezTo>
                    <a:pt x="32" y="6"/>
                    <a:pt x="32" y="5"/>
                    <a:pt x="3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id-ID">
                <a:latin typeface="Montserrat Medium" panose="00000600000000000000" pitchFamily="50" charset="-52"/>
              </a:endParaRPr>
            </a:p>
          </p:txBody>
        </p:sp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xmlns="" id="{1F9838F2-3381-432D-A428-DE6F4580B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475" y="3394075"/>
              <a:ext cx="430213" cy="161925"/>
            </a:xfrm>
            <a:custGeom>
              <a:avLst/>
              <a:gdLst>
                <a:gd name="T0" fmla="*/ 31 w 32"/>
                <a:gd name="T1" fmla="*/ 4 h 12"/>
                <a:gd name="T2" fmla="*/ 1 w 32"/>
                <a:gd name="T3" fmla="*/ 9 h 12"/>
                <a:gd name="T4" fmla="*/ 1 w 32"/>
                <a:gd name="T5" fmla="*/ 11 h 12"/>
                <a:gd name="T6" fmla="*/ 2 w 32"/>
                <a:gd name="T7" fmla="*/ 12 h 12"/>
                <a:gd name="T8" fmla="*/ 3 w 32"/>
                <a:gd name="T9" fmla="*/ 11 h 12"/>
                <a:gd name="T10" fmla="*/ 29 w 32"/>
                <a:gd name="T11" fmla="*/ 8 h 12"/>
                <a:gd name="T12" fmla="*/ 32 w 32"/>
                <a:gd name="T13" fmla="*/ 7 h 12"/>
                <a:gd name="T14" fmla="*/ 3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31" y="4"/>
                  </a:moveTo>
                  <a:cubicBezTo>
                    <a:pt x="22" y="1"/>
                    <a:pt x="9" y="0"/>
                    <a:pt x="1" y="9"/>
                  </a:cubicBezTo>
                  <a:cubicBezTo>
                    <a:pt x="0" y="9"/>
                    <a:pt x="0" y="11"/>
                    <a:pt x="1" y="11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1" y="4"/>
                    <a:pt x="21" y="5"/>
                    <a:pt x="29" y="8"/>
                  </a:cubicBezTo>
                  <a:cubicBezTo>
                    <a:pt x="30" y="8"/>
                    <a:pt x="31" y="8"/>
                    <a:pt x="32" y="7"/>
                  </a:cubicBezTo>
                  <a:cubicBezTo>
                    <a:pt x="32" y="6"/>
                    <a:pt x="32" y="4"/>
                    <a:pt x="3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id-ID">
                <a:latin typeface="Montserrat Medium" panose="00000600000000000000" pitchFamily="50" charset="-52"/>
              </a:endParaRPr>
            </a:p>
          </p:txBody>
        </p:sp>
      </p:grp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xmlns="" id="{FB58BD4C-E563-4E43-B16D-BAAE0D57AF92}"/>
              </a:ext>
            </a:extLst>
          </p:cNvPr>
          <p:cNvSpPr txBox="1">
            <a:spLocks/>
          </p:cNvSpPr>
          <p:nvPr/>
        </p:nvSpPr>
        <p:spPr>
          <a:xfrm>
            <a:off x="665595" y="373698"/>
            <a:ext cx="11154930" cy="11271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9pPr>
          </a:lstStyle>
          <a:p>
            <a:pPr eaLnBrk="1" hangingPunct="1"/>
            <a:r>
              <a:rPr lang="ru-RU" altLang="ru-RU" sz="2800" b="1" dirty="0">
                <a:latin typeface="Montserrat Medium" panose="00000600000000000000" pitchFamily="50" charset="-52"/>
              </a:rPr>
              <a:t>Результаты ЕГЭ-2021</a:t>
            </a:r>
          </a:p>
        </p:txBody>
      </p:sp>
    </p:spTree>
    <p:extLst>
      <p:ext uri="{BB962C8B-B14F-4D97-AF65-F5344CB8AC3E}">
        <p14:creationId xmlns:p14="http://schemas.microsoft.com/office/powerpoint/2010/main" val="17728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B7DDB740-D57A-4907-BBDB-4DF74C92FE45}"/>
              </a:ext>
            </a:extLst>
          </p:cNvPr>
          <p:cNvSpPr/>
          <p:nvPr/>
        </p:nvSpPr>
        <p:spPr>
          <a:xfrm>
            <a:off x="7005724" y="4797190"/>
            <a:ext cx="9364662" cy="9364662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A50C774B-EA3D-4BB7-AF93-07B56D14FFD5}"/>
              </a:ext>
            </a:extLst>
          </p:cNvPr>
          <p:cNvSpPr/>
          <p:nvPr/>
        </p:nvSpPr>
        <p:spPr>
          <a:xfrm>
            <a:off x="-7585900" y="908650"/>
            <a:ext cx="9366251" cy="9366250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09F4744A-B681-47EC-B323-47359CEC4C3A}"/>
              </a:ext>
            </a:extLst>
          </p:cNvPr>
          <p:cNvSpPr/>
          <p:nvPr/>
        </p:nvSpPr>
        <p:spPr>
          <a:xfrm>
            <a:off x="5807960" y="-7948580"/>
            <a:ext cx="9364663" cy="9366251"/>
          </a:xfrm>
          <a:prstGeom prst="ellipse">
            <a:avLst/>
          </a:prstGeom>
          <a:solidFill>
            <a:schemeClr val="accent2">
              <a:alpha val="1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CD63A0-B18F-4DBE-B021-93F178D51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366024"/>
            <a:ext cx="10801350" cy="1127125"/>
          </a:xfrm>
        </p:spPr>
        <p:txBody>
          <a:bodyPr/>
          <a:lstStyle/>
          <a:p>
            <a:r>
              <a:rPr lang="ru-RU" sz="2800" b="1" dirty="0">
                <a:latin typeface="Montserrat Medium" panose="00000600000000000000" pitchFamily="50" charset="-52"/>
              </a:rPr>
              <a:t>Мероприятия по обеспечению объективности оценки образовательных результатов</a:t>
            </a:r>
            <a:endParaRPr lang="ru-RU" sz="2800" dirty="0">
              <a:latin typeface="Montserrat Medium" panose="00000600000000000000" pitchFamily="50" charset="-52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C7969206-6E82-41A9-A3D2-C37804BC0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725826"/>
              </p:ext>
            </p:extLst>
          </p:nvPr>
        </p:nvGraphicFramePr>
        <p:xfrm>
          <a:off x="1559370" y="2077649"/>
          <a:ext cx="8857230" cy="3738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7230">
                  <a:extLst>
                    <a:ext uri="{9D8B030D-6E8A-4147-A177-3AD203B41FA5}">
                      <a16:colId xmlns:a16="http://schemas.microsoft.com/office/drawing/2014/main" xmlns="" val="2734339563"/>
                    </a:ext>
                  </a:extLst>
                </a:gridCol>
              </a:tblGrid>
              <a:tr h="518737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800" b="0" dirty="0">
                          <a:solidFill>
                            <a:schemeClr val="accent1"/>
                          </a:solidFill>
                          <a:latin typeface="Montserrat"/>
                        </a:rPr>
                        <a:t>Проведение мониторинга  результатов  оценочных  процедур  (ВПР,  ОГЭ,  ЕГЭ) для  определения  учебных  предметов,  по которым образовательные организации района имеют необъективные или низкие результаты.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27288737"/>
                  </a:ext>
                </a:extLst>
              </a:tr>
              <a:tr h="480291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800" b="0" dirty="0">
                          <a:solidFill>
                            <a:schemeClr val="accent1"/>
                          </a:solidFill>
                          <a:latin typeface="Montserrat"/>
                        </a:rPr>
                        <a:t>Проведение мониторинга объективности получения аттестата о среднем общем образовании с отличием и медали «За особые успехи в учении».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14378760"/>
                  </a:ext>
                </a:extLst>
              </a:tr>
              <a:tr h="554182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800" b="0" dirty="0">
                          <a:solidFill>
                            <a:schemeClr val="accent1"/>
                          </a:solidFill>
                          <a:latin typeface="Montserrat"/>
                        </a:rPr>
                        <a:t>Проведение мониторинга информации о деятельности образовательной организации на основе результатов внешней и внутренней системы оценки качества образования.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40844952"/>
                  </a:ext>
                </a:extLst>
              </a:tr>
              <a:tr h="721285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800" b="0" dirty="0">
                          <a:solidFill>
                            <a:schemeClr val="accent1"/>
                          </a:solidFill>
                          <a:latin typeface="Montserrat"/>
                        </a:rPr>
                        <a:t>Проведение мониторинга планов мероприятий по устранению выявленных проблем.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88612719"/>
                  </a:ext>
                </a:extLst>
              </a:tr>
            </a:tbl>
          </a:graphicData>
        </a:graphic>
      </p:graphicFrame>
      <p:pic>
        <p:nvPicPr>
          <p:cNvPr id="4098" name="Picture 2" descr="C:\Users\Маланин\Desktop\Education Line\PNG\Economy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266" y="4388247"/>
            <a:ext cx="1271455" cy="127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65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08CBEE-4044-4A0F-832E-6D13FCFE5615}"/>
              </a:ext>
            </a:extLst>
          </p:cNvPr>
          <p:cNvSpPr/>
          <p:nvPr/>
        </p:nvSpPr>
        <p:spPr>
          <a:xfrm>
            <a:off x="3842328" y="2937164"/>
            <a:ext cx="7654348" cy="33001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751BBC-5511-485A-8C75-B8AF8879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370681"/>
            <a:ext cx="10801350" cy="1127125"/>
          </a:xfrm>
        </p:spPr>
        <p:txBody>
          <a:bodyPr/>
          <a:lstStyle/>
          <a:p>
            <a:r>
              <a:rPr lang="ru-RU" sz="2400" b="1" dirty="0">
                <a:latin typeface="Montserrat Medium" panose="00000600000000000000" pitchFamily="50" charset="-52"/>
              </a:rPr>
              <a:t>Работа с образовательными учреждениями, показывающими низкие образовательные результаты обучающихся и школами-новостройками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FF754AE-15FB-4D33-BC59-A6E1ACA129BC}"/>
              </a:ext>
            </a:extLst>
          </p:cNvPr>
          <p:cNvSpPr txBox="1"/>
          <p:nvPr/>
        </p:nvSpPr>
        <p:spPr>
          <a:xfrm>
            <a:off x="695324" y="1680014"/>
            <a:ext cx="10988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поддержки школ, показавших низкие образовательные результаты обучающихся, и школ-новостроек в муниципальной системе образования Всеволожского района Ленинградской области</a:t>
            </a:r>
          </a:p>
          <a:p>
            <a:r>
              <a:rPr lang="ru-RU" sz="1600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УТВЕРЖДЕНА распоряжением Комитета по образованию от 05.02.2020 года № 125:</a:t>
            </a:r>
          </a:p>
          <a:p>
            <a:endParaRPr lang="ru-RU" sz="1600" dirty="0">
              <a:solidFill>
                <a:srgbClr val="E66800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B58845-BE86-4839-BDE6-5AFC73B47D4F}"/>
              </a:ext>
            </a:extLst>
          </p:cNvPr>
          <p:cNvSpPr txBox="1"/>
          <p:nvPr/>
        </p:nvSpPr>
        <p:spPr>
          <a:xfrm>
            <a:off x="3842328" y="2984478"/>
            <a:ext cx="7511184" cy="32054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ресурсного обеспечения, необходимого для перехода школ в эффективный режим работы.</a:t>
            </a:r>
            <a:endParaRPr lang="ru-RU" sz="1600" dirty="0">
              <a:solidFill>
                <a:schemeClr val="accent1"/>
              </a:solidFill>
              <a:effectLst/>
              <a:latin typeface="Montserrat Medium" panose="000006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Создание единой системы управления качеством образования.</a:t>
            </a:r>
            <a:endParaRPr lang="ru-RU" sz="1600" dirty="0">
              <a:solidFill>
                <a:schemeClr val="accent1"/>
              </a:solidFill>
              <a:effectLst/>
              <a:latin typeface="Montserrat Medium" panose="000006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   профессиональной    компетентности педагогических    работников (профессиональное развитие педагогов).</a:t>
            </a:r>
            <a:endParaRPr lang="ru-RU" sz="1600" dirty="0">
              <a:solidFill>
                <a:schemeClr val="accent1"/>
              </a:solidFill>
              <a:effectLst/>
              <a:latin typeface="Montserrat Medium" panose="000006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сетевого взаимодействия и партнерства.</a:t>
            </a:r>
            <a:endParaRPr lang="ru-RU" sz="1600" dirty="0">
              <a:solidFill>
                <a:schemeClr val="accent1"/>
              </a:solidFill>
              <a:effectLst/>
              <a:latin typeface="Montserrat Medium" panose="000006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безопасной психологической среды в учреждении.</a:t>
            </a:r>
            <a:endParaRPr lang="ru-RU" sz="1600" dirty="0">
              <a:solidFill>
                <a:schemeClr val="accent1"/>
              </a:solidFill>
              <a:effectLst/>
              <a:latin typeface="Montserrat Medium" panose="000006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</a:rPr>
              <a:t>Распространение позитивных педагогических и управленческих практик.</a:t>
            </a:r>
            <a:endParaRPr lang="ru-RU" sz="1600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pic>
        <p:nvPicPr>
          <p:cNvPr id="7" name="Рисунок 6" descr="Профессор">
            <a:extLst>
              <a:ext uri="{FF2B5EF4-FFF2-40B4-BE49-F238E27FC236}">
                <a16:creationId xmlns:a16="http://schemas.microsoft.com/office/drawing/2014/main" xmlns="" id="{E6B197C7-45C3-4EFA-9EE4-BF473C2E6F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30035" y="4755045"/>
            <a:ext cx="1524651" cy="1524651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DF3A8D62-A9F8-4587-A401-689505582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66" y="3133187"/>
            <a:ext cx="1169987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75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 txBox="1">
            <a:spLocks/>
          </p:cNvSpPr>
          <p:nvPr/>
        </p:nvSpPr>
        <p:spPr bwMode="auto">
          <a:xfrm>
            <a:off x="668338" y="368300"/>
            <a:ext cx="108124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3600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Система образования Всеволожского муниципального района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814388" y="1938338"/>
            <a:ext cx="3019425" cy="4146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000" b="1" cap="all" dirty="0">
                <a:solidFill>
                  <a:schemeClr val="bg1"/>
                </a:solidFill>
                <a:latin typeface="Montserrat Medium" panose="00000600000000000000" pitchFamily="50" charset="-52"/>
              </a:rPr>
              <a:t>Цель:</a:t>
            </a:r>
            <a:endParaRPr lang="en-US" sz="2000" b="1" cap="all" dirty="0">
              <a:solidFill>
                <a:schemeClr val="bg1"/>
              </a:solidFill>
              <a:latin typeface="Montserrat Medium" panose="00000600000000000000" pitchFamily="50" charset="-52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dirty="0">
                <a:solidFill>
                  <a:schemeClr val="bg1"/>
                </a:solidFill>
                <a:latin typeface="Montserrat Medium" panose="00000600000000000000" pitchFamily="50" charset="-52"/>
              </a:rPr>
              <a:t>гарантированное предоставление места </a:t>
            </a:r>
            <a:r>
              <a:rPr lang="en-US" sz="1800" dirty="0">
                <a:solidFill>
                  <a:schemeClr val="bg1"/>
                </a:solidFill>
                <a:latin typeface="Montserrat Medium" panose="00000600000000000000" pitchFamily="50" charset="-52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Montserrat Medium" panose="00000600000000000000" pitchFamily="50" charset="-52"/>
              </a:rPr>
            </a:br>
            <a:r>
              <a:rPr lang="ru-RU" sz="1800" dirty="0">
                <a:solidFill>
                  <a:schemeClr val="bg1"/>
                </a:solidFill>
                <a:latin typeface="Montserrat Medium" panose="00000600000000000000" pitchFamily="50" charset="-52"/>
              </a:rPr>
              <a:t>в детском саду каждому ребенку, ликвидация очереди в детские сады.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21088" y="1666875"/>
            <a:ext cx="4662487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Montserrat Medium" panose="00000600000000000000" pitchFamily="50" charset="-52"/>
              </a:rPr>
              <a:t>общеобразовательных школ, в том числе:</a:t>
            </a:r>
            <a:endParaRPr lang="en-US" b="1" dirty="0">
              <a:solidFill>
                <a:schemeClr val="accent6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13317" name="Прямоугольник 6"/>
          <p:cNvSpPr>
            <a:spLocks noChangeArrowheads="1"/>
          </p:cNvSpPr>
          <p:nvPr/>
        </p:nvSpPr>
        <p:spPr bwMode="auto">
          <a:xfrm>
            <a:off x="3719513" y="3817938"/>
            <a:ext cx="4187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dirty="0">
                <a:latin typeface="Montserrat Medium" panose="00000600000000000000" pitchFamily="50" charset="-52"/>
              </a:rPr>
              <a:t>дошкольных образовательных учреждений</a:t>
            </a:r>
            <a:endParaRPr lang="en-US" altLang="ru-RU" dirty="0">
              <a:latin typeface="Montserrat Medium" panose="00000600000000000000" pitchFamily="50" charset="-52"/>
            </a:endParaRP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8709025" y="1763713"/>
            <a:ext cx="0" cy="4686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9" name="Прямоугольник 11"/>
          <p:cNvSpPr>
            <a:spLocks noChangeArrowheads="1"/>
          </p:cNvSpPr>
          <p:nvPr/>
        </p:nvSpPr>
        <p:spPr bwMode="auto">
          <a:xfrm>
            <a:off x="2720975" y="3743325"/>
            <a:ext cx="1038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48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28</a:t>
            </a:r>
          </a:p>
        </p:txBody>
      </p:sp>
      <p:pic>
        <p:nvPicPr>
          <p:cNvPr id="133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716088"/>
            <a:ext cx="1169987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3644900"/>
            <a:ext cx="16891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2" name="Прямоугольник 23"/>
          <p:cNvSpPr>
            <a:spLocks noChangeArrowheads="1"/>
          </p:cNvSpPr>
          <p:nvPr/>
        </p:nvSpPr>
        <p:spPr bwMode="auto">
          <a:xfrm>
            <a:off x="2651125" y="1574800"/>
            <a:ext cx="10683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48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37</a:t>
            </a:r>
          </a:p>
        </p:txBody>
      </p:sp>
      <p:cxnSp>
        <p:nvCxnSpPr>
          <p:cNvPr id="26" name="Прямая соединительная линия 25"/>
          <p:cNvCxnSpPr>
            <a:cxnSpLocks/>
          </p:cNvCxnSpPr>
          <p:nvPr/>
        </p:nvCxnSpPr>
        <p:spPr>
          <a:xfrm>
            <a:off x="793750" y="3503613"/>
            <a:ext cx="2713038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4" name="Прямоугольник 28"/>
          <p:cNvSpPr>
            <a:spLocks noChangeArrowheads="1"/>
          </p:cNvSpPr>
          <p:nvPr/>
        </p:nvSpPr>
        <p:spPr bwMode="auto">
          <a:xfrm>
            <a:off x="3127375" y="5711825"/>
            <a:ext cx="498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48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1</a:t>
            </a:r>
          </a:p>
        </p:txBody>
      </p:sp>
      <p:pic>
        <p:nvPicPr>
          <p:cNvPr id="13325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5127625"/>
            <a:ext cx="1198563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Прямоугольник 6"/>
          <p:cNvSpPr>
            <a:spLocks noChangeArrowheads="1"/>
          </p:cNvSpPr>
          <p:nvPr/>
        </p:nvSpPr>
        <p:spPr bwMode="auto">
          <a:xfrm>
            <a:off x="3719513" y="5016500"/>
            <a:ext cx="4305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dirty="0">
                <a:latin typeface="Montserrat Medium" panose="00000600000000000000" pitchFamily="50" charset="-52"/>
              </a:rPr>
              <a:t>организации дополнительного образования</a:t>
            </a:r>
            <a:endParaRPr lang="en-US" altLang="ru-RU" dirty="0">
              <a:latin typeface="Montserrat Medium" panose="00000600000000000000" pitchFamily="50" charset="-52"/>
            </a:endParaRPr>
          </a:p>
        </p:txBody>
      </p:sp>
      <p:sp>
        <p:nvSpPr>
          <p:cNvPr id="13327" name="Прямоугольник 31"/>
          <p:cNvSpPr>
            <a:spLocks noChangeArrowheads="1"/>
          </p:cNvSpPr>
          <p:nvPr/>
        </p:nvSpPr>
        <p:spPr bwMode="auto">
          <a:xfrm>
            <a:off x="3101975" y="4924425"/>
            <a:ext cx="8096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48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2</a:t>
            </a:r>
          </a:p>
        </p:txBody>
      </p:sp>
      <p:sp>
        <p:nvSpPr>
          <p:cNvPr id="13328" name="Прямоугольник 6"/>
          <p:cNvSpPr>
            <a:spLocks noChangeArrowheads="1"/>
          </p:cNvSpPr>
          <p:nvPr/>
        </p:nvSpPr>
        <p:spPr bwMode="auto">
          <a:xfrm>
            <a:off x="3759200" y="5665788"/>
            <a:ext cx="4305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dirty="0">
                <a:latin typeface="Montserrat Medium" panose="00000600000000000000" pitchFamily="50" charset="-52"/>
              </a:rPr>
              <a:t>учреждение для детей, нуждающихся в психолого-педагогической помощи</a:t>
            </a:r>
            <a:endParaRPr lang="en-US" altLang="ru-RU" dirty="0">
              <a:latin typeface="Montserrat Medium" panose="00000600000000000000" pitchFamily="50" charset="-52"/>
            </a:endParaRPr>
          </a:p>
        </p:txBody>
      </p:sp>
      <p:sp>
        <p:nvSpPr>
          <p:cNvPr id="13329" name="Прямоугольник 33"/>
          <p:cNvSpPr>
            <a:spLocks noChangeArrowheads="1"/>
          </p:cNvSpPr>
          <p:nvPr/>
        </p:nvSpPr>
        <p:spPr bwMode="auto">
          <a:xfrm>
            <a:off x="3653229" y="2228850"/>
            <a:ext cx="682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20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14</a:t>
            </a:r>
            <a:r>
              <a:rPr lang="en-US" altLang="ru-RU" sz="20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 </a:t>
            </a:r>
            <a:r>
              <a:rPr lang="en-US" altLang="ru-RU" sz="2000" b="1" dirty="0">
                <a:latin typeface="Montserrat Medium" panose="00000600000000000000" pitchFamily="50" charset="-52"/>
              </a:rPr>
              <a:t>-</a:t>
            </a:r>
            <a:r>
              <a:rPr lang="en-US" altLang="ru-RU" sz="20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 </a:t>
            </a:r>
            <a:endParaRPr lang="ru-RU" altLang="ru-RU" sz="2000" b="1" dirty="0">
              <a:solidFill>
                <a:schemeClr val="accent2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13330" name="Прямоугольник 34"/>
          <p:cNvSpPr>
            <a:spLocks noChangeArrowheads="1"/>
          </p:cNvSpPr>
          <p:nvPr/>
        </p:nvSpPr>
        <p:spPr bwMode="auto">
          <a:xfrm>
            <a:off x="4225925" y="2228850"/>
            <a:ext cx="38115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1600" dirty="0">
                <a:latin typeface="Montserrat Medium" panose="00000600000000000000" pitchFamily="50" charset="-52"/>
              </a:rPr>
              <a:t>центры образования</a:t>
            </a:r>
          </a:p>
        </p:txBody>
      </p:sp>
      <p:sp>
        <p:nvSpPr>
          <p:cNvPr id="13331" name="Прямоугольник 35"/>
          <p:cNvSpPr>
            <a:spLocks noChangeArrowheads="1"/>
          </p:cNvSpPr>
          <p:nvPr/>
        </p:nvSpPr>
        <p:spPr bwMode="auto">
          <a:xfrm>
            <a:off x="3650209" y="3119438"/>
            <a:ext cx="682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20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18</a:t>
            </a:r>
            <a:r>
              <a:rPr lang="en-US" altLang="ru-RU" sz="20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 </a:t>
            </a:r>
            <a:r>
              <a:rPr lang="en-US" altLang="ru-RU" sz="2000" b="1" dirty="0">
                <a:latin typeface="Montserrat Medium" panose="00000600000000000000" pitchFamily="50" charset="-52"/>
              </a:rPr>
              <a:t>-</a:t>
            </a:r>
            <a:r>
              <a:rPr lang="en-US" altLang="ru-RU" sz="20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 </a:t>
            </a:r>
            <a:endParaRPr lang="ru-RU" altLang="ru-RU" sz="2000" b="1" dirty="0">
              <a:solidFill>
                <a:schemeClr val="accent2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13332" name="Прямоугольник 37"/>
          <p:cNvSpPr>
            <a:spLocks noChangeArrowheads="1"/>
          </p:cNvSpPr>
          <p:nvPr/>
        </p:nvSpPr>
        <p:spPr bwMode="auto">
          <a:xfrm>
            <a:off x="3644303" y="2690813"/>
            <a:ext cx="682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20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17</a:t>
            </a:r>
            <a:r>
              <a:rPr lang="en-US" altLang="ru-RU" sz="20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 </a:t>
            </a:r>
            <a:r>
              <a:rPr lang="en-US" altLang="ru-RU" sz="2000" b="1" dirty="0">
                <a:latin typeface="Montserrat Medium" panose="00000600000000000000" pitchFamily="50" charset="-52"/>
              </a:rPr>
              <a:t>-</a:t>
            </a:r>
            <a:endParaRPr lang="ru-RU" altLang="ru-RU" sz="2000" b="1" dirty="0">
              <a:latin typeface="Montserrat Medium" panose="00000600000000000000" pitchFamily="50" charset="-52"/>
            </a:endParaRPr>
          </a:p>
        </p:txBody>
      </p:sp>
      <p:sp>
        <p:nvSpPr>
          <p:cNvPr id="13333" name="Прямоугольник 38"/>
          <p:cNvSpPr>
            <a:spLocks noChangeArrowheads="1"/>
          </p:cNvSpPr>
          <p:nvPr/>
        </p:nvSpPr>
        <p:spPr bwMode="auto">
          <a:xfrm>
            <a:off x="4225925" y="2598738"/>
            <a:ext cx="4646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1600" dirty="0">
                <a:latin typeface="Montserrat Medium" panose="00000600000000000000" pitchFamily="50" charset="-52"/>
              </a:rPr>
              <a:t>реализуют программы углубленного </a:t>
            </a:r>
            <a:r>
              <a:rPr lang="en-US" altLang="ru-RU" sz="1600" dirty="0">
                <a:latin typeface="Montserrat Medium" panose="00000600000000000000" pitchFamily="50" charset="-52"/>
              </a:rPr>
              <a:t> </a:t>
            </a:r>
            <a:r>
              <a:rPr lang="ru-RU" altLang="ru-RU" sz="1600" dirty="0">
                <a:latin typeface="Montserrat Medium" panose="00000600000000000000" pitchFamily="50" charset="-52"/>
              </a:rPr>
              <a:t>изучения предметов </a:t>
            </a:r>
          </a:p>
        </p:txBody>
      </p:sp>
      <p:sp>
        <p:nvSpPr>
          <p:cNvPr id="13334" name="Прямоугольник 39"/>
          <p:cNvSpPr>
            <a:spLocks noChangeArrowheads="1"/>
          </p:cNvSpPr>
          <p:nvPr/>
        </p:nvSpPr>
        <p:spPr bwMode="auto">
          <a:xfrm>
            <a:off x="4225925" y="3163888"/>
            <a:ext cx="39830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1600" dirty="0">
                <a:latin typeface="Montserrat Medium" panose="00000600000000000000" pitchFamily="50" charset="-52"/>
              </a:rPr>
              <a:t>имеют дошкольные отделения</a:t>
            </a:r>
          </a:p>
        </p:txBody>
      </p:sp>
      <p:cxnSp>
        <p:nvCxnSpPr>
          <p:cNvPr id="43" name="Прямая соединительная линия 42"/>
          <p:cNvCxnSpPr>
            <a:cxnSpLocks/>
          </p:cNvCxnSpPr>
          <p:nvPr/>
        </p:nvCxnSpPr>
        <p:spPr>
          <a:xfrm>
            <a:off x="814388" y="4829175"/>
            <a:ext cx="2713037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9099548" y="3815120"/>
            <a:ext cx="248285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50000"/>
              <a:defRPr/>
            </a:pPr>
            <a:r>
              <a:rPr lang="ru-RU" sz="2000" dirty="0">
                <a:solidFill>
                  <a:schemeClr val="accent2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в 2020-2021 учебном году открыто</a:t>
            </a:r>
            <a:endParaRPr lang="en-US" sz="2000" dirty="0">
              <a:solidFill>
                <a:schemeClr val="accent2"/>
              </a:solidFill>
              <a:latin typeface="Montserrat Medium" panose="00000600000000000000" pitchFamily="50" charset="-52"/>
              <a:ea typeface="Calibri" panose="020F0502020204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5">
                    <a:lumMod val="50000"/>
                  </a:schemeClr>
                </a:solidFill>
                <a:latin typeface="Montserrat Medium" panose="00000600000000000000" pitchFamily="50" charset="-52"/>
              </a:rPr>
              <a:t>11</a:t>
            </a:r>
            <a:r>
              <a:rPr lang="ru-RU" dirty="0">
                <a:latin typeface="Montserrat Medium" panose="00000600000000000000" pitchFamily="50" charset="-52"/>
              </a:rPr>
              <a:t> новых зданий</a:t>
            </a:r>
            <a:br>
              <a:rPr lang="ru-RU" dirty="0">
                <a:latin typeface="Montserrat Medium" panose="00000600000000000000" pitchFamily="50" charset="-52"/>
              </a:rPr>
            </a:br>
            <a:r>
              <a:rPr lang="ru-RU" dirty="0">
                <a:latin typeface="Montserrat Medium" panose="00000600000000000000" pitchFamily="50" charset="-52"/>
              </a:rPr>
              <a:t>дошкольных учреждений на 1690 мест</a:t>
            </a:r>
          </a:p>
        </p:txBody>
      </p:sp>
      <p:pic>
        <p:nvPicPr>
          <p:cNvPr id="3" name="Рисунок 2" descr="Контрольный список">
            <a:extLst>
              <a:ext uri="{FF2B5EF4-FFF2-40B4-BE49-F238E27FC236}">
                <a16:creationId xmlns:a16="http://schemas.microsoft.com/office/drawing/2014/main" xmlns="" id="{7B2FA3E3-47BB-4AF4-9082-0D915430D1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675687" y="1666875"/>
            <a:ext cx="1496723" cy="14967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1C652FB-DB36-4F62-A4B6-5B9779EA44F2}"/>
              </a:ext>
            </a:extLst>
          </p:cNvPr>
          <p:cNvSpPr txBox="1"/>
          <p:nvPr/>
        </p:nvSpPr>
        <p:spPr>
          <a:xfrm>
            <a:off x="10013369" y="1815071"/>
            <a:ext cx="15690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ЦППРК </a:t>
            </a:r>
            <a:br>
              <a:rPr lang="ru-RU" sz="2400" dirty="0">
                <a:solidFill>
                  <a:schemeClr val="accent2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</a:br>
            <a:r>
              <a:rPr lang="ru-RU" sz="2400" dirty="0">
                <a:solidFill>
                  <a:schemeClr val="accent2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ВРМЦ</a:t>
            </a:r>
            <a:r>
              <a:rPr lang="ru-RU" sz="2400" dirty="0">
                <a:solidFill>
                  <a:schemeClr val="accent2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/>
            </a:r>
            <a:br>
              <a:rPr lang="ru-RU" sz="2400" dirty="0">
                <a:solidFill>
                  <a:schemeClr val="accent2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</a:br>
            <a:r>
              <a:rPr lang="ru-RU" sz="2400" dirty="0">
                <a:solidFill>
                  <a:schemeClr val="accent2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ЦЭФ БУ</a:t>
            </a:r>
            <a:endParaRPr lang="ru-RU" sz="2400" dirty="0">
              <a:solidFill>
                <a:schemeClr val="accent2"/>
              </a:solidFill>
              <a:latin typeface="Montserrat Medium" panose="00000600000000000000" pitchFamily="50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FDDA5F-AD6D-4910-987A-9B46925F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361950"/>
            <a:ext cx="10801350" cy="977178"/>
          </a:xfrm>
        </p:spPr>
        <p:txBody>
          <a:bodyPr/>
          <a:lstStyle/>
          <a:p>
            <a:r>
              <a:rPr lang="ru-RU" sz="2800" b="1" dirty="0">
                <a:latin typeface="Montserrat Medium" panose="00000600000000000000" pitchFamily="50" charset="-52"/>
              </a:rPr>
              <a:t>Динамика увеличения охвата дополнительным образованием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43EDB676-F272-46C7-A124-8EC3C33D1094}"/>
              </a:ext>
            </a:extLst>
          </p:cNvPr>
          <p:cNvSpPr/>
          <p:nvPr/>
        </p:nvSpPr>
        <p:spPr>
          <a:xfrm>
            <a:off x="7078663" y="4487863"/>
            <a:ext cx="9364662" cy="9364662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9E853872-15B1-4AA4-AA62-2C6DCE083103}"/>
              </a:ext>
            </a:extLst>
          </p:cNvPr>
          <p:cNvSpPr/>
          <p:nvPr/>
        </p:nvSpPr>
        <p:spPr>
          <a:xfrm>
            <a:off x="4870450" y="-7418388"/>
            <a:ext cx="9364663" cy="9366251"/>
          </a:xfrm>
          <a:prstGeom prst="ellipse">
            <a:avLst/>
          </a:prstGeom>
          <a:solidFill>
            <a:schemeClr val="accent2">
              <a:alpha val="1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323727A4-9AB4-48F0-B7E3-BD49F6594305}"/>
              </a:ext>
            </a:extLst>
          </p:cNvPr>
          <p:cNvSpPr/>
          <p:nvPr/>
        </p:nvSpPr>
        <p:spPr>
          <a:xfrm>
            <a:off x="-7135813" y="531813"/>
            <a:ext cx="9366251" cy="9366250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F4B2E34F-4048-4B3B-8038-516F844762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377723"/>
              </p:ext>
            </p:extLst>
          </p:nvPr>
        </p:nvGraphicFramePr>
        <p:xfrm>
          <a:off x="1112363" y="1383549"/>
          <a:ext cx="9477127" cy="4846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6250">
                  <a:extLst>
                    <a:ext uri="{9D8B030D-6E8A-4147-A177-3AD203B41FA5}">
                      <a16:colId xmlns:a16="http://schemas.microsoft.com/office/drawing/2014/main" xmlns="" val="1811612190"/>
                    </a:ext>
                  </a:extLst>
                </a:gridCol>
                <a:gridCol w="1077461">
                  <a:extLst>
                    <a:ext uri="{9D8B030D-6E8A-4147-A177-3AD203B41FA5}">
                      <a16:colId xmlns:a16="http://schemas.microsoft.com/office/drawing/2014/main" xmlns="" val="3133945755"/>
                    </a:ext>
                  </a:extLst>
                </a:gridCol>
                <a:gridCol w="1062309">
                  <a:extLst>
                    <a:ext uri="{9D8B030D-6E8A-4147-A177-3AD203B41FA5}">
                      <a16:colId xmlns:a16="http://schemas.microsoft.com/office/drawing/2014/main" xmlns="" val="1225738689"/>
                    </a:ext>
                  </a:extLst>
                </a:gridCol>
                <a:gridCol w="1116587">
                  <a:extLst>
                    <a:ext uri="{9D8B030D-6E8A-4147-A177-3AD203B41FA5}">
                      <a16:colId xmlns:a16="http://schemas.microsoft.com/office/drawing/2014/main" xmlns="" val="1506507074"/>
                    </a:ext>
                  </a:extLst>
                </a:gridCol>
                <a:gridCol w="1442260">
                  <a:extLst>
                    <a:ext uri="{9D8B030D-6E8A-4147-A177-3AD203B41FA5}">
                      <a16:colId xmlns:a16="http://schemas.microsoft.com/office/drawing/2014/main" xmlns="" val="2529076034"/>
                    </a:ext>
                  </a:extLst>
                </a:gridCol>
                <a:gridCol w="1442260">
                  <a:extLst>
                    <a:ext uri="{9D8B030D-6E8A-4147-A177-3AD203B41FA5}">
                      <a16:colId xmlns:a16="http://schemas.microsoft.com/office/drawing/2014/main" xmlns="" val="507597185"/>
                    </a:ext>
                  </a:extLst>
                </a:gridCol>
              </a:tblGrid>
              <a:tr h="7296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i="0" dirty="0">
                          <a:effectLst/>
                          <a:latin typeface="Montserra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3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0" dirty="0">
                          <a:solidFill>
                            <a:schemeClr val="accent1"/>
                          </a:solidFill>
                          <a:effectLst/>
                          <a:latin typeface="Montserrat Medium" panose="00000600000000000000" pitchFamily="50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3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0" dirty="0">
                          <a:solidFill>
                            <a:schemeClr val="accent1"/>
                          </a:solidFill>
                          <a:effectLst/>
                          <a:latin typeface="Montserrat Medium" panose="00000600000000000000" pitchFamily="50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3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0" dirty="0">
                          <a:solidFill>
                            <a:schemeClr val="accent1"/>
                          </a:solidFill>
                          <a:effectLst/>
                          <a:latin typeface="Montserrat Medium" panose="00000600000000000000" pitchFamily="50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3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0" dirty="0">
                          <a:solidFill>
                            <a:schemeClr val="accent1"/>
                          </a:solidFill>
                          <a:effectLst/>
                          <a:latin typeface="Montserrat Medium" panose="00000600000000000000" pitchFamily="50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br>
                        <a:rPr lang="ru-RU" sz="1400" b="1" i="0" dirty="0">
                          <a:solidFill>
                            <a:schemeClr val="accent1"/>
                          </a:solidFill>
                          <a:effectLst/>
                          <a:latin typeface="Montserrat Medium" panose="00000600000000000000" pitchFamily="50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i="0" dirty="0">
                          <a:solidFill>
                            <a:schemeClr val="accent1"/>
                          </a:solidFill>
                          <a:effectLst/>
                          <a:latin typeface="Montserrat Medium" panose="00000600000000000000" pitchFamily="50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3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chemeClr val="accent1"/>
                          </a:solidFill>
                          <a:effectLst/>
                          <a:latin typeface="Montserrat Medium" panose="00000600000000000000" pitchFamily="50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br>
                        <a:rPr lang="ru-RU" sz="1400" b="1" i="0" dirty="0">
                          <a:solidFill>
                            <a:schemeClr val="accent1"/>
                          </a:solidFill>
                          <a:effectLst/>
                          <a:latin typeface="Montserrat Medium" panose="00000600000000000000" pitchFamily="50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i="0" dirty="0">
                          <a:solidFill>
                            <a:schemeClr val="accent1"/>
                          </a:solidFill>
                          <a:effectLst/>
                          <a:latin typeface="Montserrat Medium" panose="00000600000000000000" pitchFamily="50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3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102700"/>
                  </a:ext>
                </a:extLst>
              </a:tr>
              <a:tr h="9557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chemeClr val="accent1"/>
                          </a:solidFill>
                          <a:effectLst/>
                          <a:latin typeface="Montserrat Medium" panose="00000600000000000000" pitchFamily="50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18, охваченных дополнительным образованием (%)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" b="1" i="0" dirty="0">
                        <a:solidFill>
                          <a:schemeClr val="accent1"/>
                        </a:solidFill>
                        <a:effectLst/>
                        <a:latin typeface="Montserrat Medium" panose="00000600000000000000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76,0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76,0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77,5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78,0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78,5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0763925"/>
                  </a:ext>
                </a:extLst>
              </a:tr>
              <a:tr h="1269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chemeClr val="accent1"/>
                          </a:solidFill>
                          <a:effectLst/>
                          <a:latin typeface="Montserrat Medium" panose="00000600000000000000" pitchFamily="50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охваченных системой персонифицированного финансирования дополнительного образования детей (%)</a:t>
                      </a:r>
                      <a:endParaRPr lang="en-US" sz="1400" b="1" i="0" dirty="0">
                        <a:solidFill>
                          <a:schemeClr val="accent1"/>
                        </a:solidFill>
                        <a:effectLst/>
                        <a:latin typeface="Montserrat Medium" panose="00000600000000000000" pitchFamily="50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" b="1" i="0" dirty="0">
                        <a:solidFill>
                          <a:schemeClr val="accent1"/>
                        </a:solidFill>
                        <a:effectLst/>
                        <a:latin typeface="Montserrat Medium" panose="00000600000000000000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6F7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rgbClr val="F6F7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i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400" b="1" i="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6F7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 anchor="ctr">
                    <a:solidFill>
                      <a:srgbClr val="F6F7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 anchor="ctr">
                    <a:solidFill>
                      <a:srgbClr val="F6F7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 anchor="ctr">
                    <a:solidFill>
                      <a:srgbClr val="F6F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01119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chemeClr val="accent1"/>
                          </a:solidFill>
                          <a:effectLst/>
                          <a:latin typeface="Montserrat Medium" panose="00000600000000000000" pitchFamily="50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детей в возрасте от 5 до 18 лет, охваченных дополнительными общеразвивающими программами технической и естественнонаучной направленностей (%)</a:t>
                      </a:r>
                    </a:p>
                  </a:txBody>
                  <a:tcPr marL="68580" marR="68580" marT="0" marB="0" anchor="ctr"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i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2400" b="1" i="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 anchor="ctr"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8580" marR="68580" marT="0" marB="0" anchor="ctr"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 anchor="ctr">
                    <a:solidFill>
                      <a:srgbClr val="ED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9144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176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5E084545-CC6B-4E66-AEBB-91A65C283856}"/>
              </a:ext>
            </a:extLst>
          </p:cNvPr>
          <p:cNvSpPr/>
          <p:nvPr/>
        </p:nvSpPr>
        <p:spPr>
          <a:xfrm>
            <a:off x="7078663" y="4487863"/>
            <a:ext cx="9364662" cy="9364662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E88FB0F8-ECBE-465B-A39B-94530CD2D469}"/>
              </a:ext>
            </a:extLst>
          </p:cNvPr>
          <p:cNvSpPr/>
          <p:nvPr/>
        </p:nvSpPr>
        <p:spPr>
          <a:xfrm>
            <a:off x="4870450" y="-7418388"/>
            <a:ext cx="9364663" cy="9366251"/>
          </a:xfrm>
          <a:prstGeom prst="ellipse">
            <a:avLst/>
          </a:prstGeom>
          <a:solidFill>
            <a:schemeClr val="accent2">
              <a:alpha val="1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F730BE96-7C1C-4095-9CF6-792D3F1087D8}"/>
              </a:ext>
            </a:extLst>
          </p:cNvPr>
          <p:cNvSpPr/>
          <p:nvPr/>
        </p:nvSpPr>
        <p:spPr>
          <a:xfrm>
            <a:off x="-7135813" y="531813"/>
            <a:ext cx="9366251" cy="9366250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5C1C8E7-677E-4D9B-BC09-35ECE404B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485433"/>
            <a:ext cx="4791897" cy="441019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57900" y="1484313"/>
            <a:ext cx="538122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/>
                </a:solidFill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деятельность Общероссийской общественно-государственной детско-юношеской организации «Российское движение школьников»</a:t>
            </a:r>
            <a:endParaRPr lang="en-US" b="1" dirty="0">
              <a:solidFill>
                <a:schemeClr val="accent1"/>
              </a:solidFill>
              <a:latin typeface="Montserrat Medium" panose="000006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2"/>
              </a:buClr>
            </a:pPr>
            <a:endParaRPr lang="en-US" b="1" dirty="0">
              <a:solidFill>
                <a:schemeClr val="accent1"/>
              </a:solidFill>
              <a:latin typeface="Montserrat Medium" panose="000006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/>
                </a:solidFill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деятельность Всероссийского детско-юношеского военно-патриотического общественного движения «ЮНАРМИЯ»</a:t>
            </a:r>
            <a:endParaRPr lang="en-US" b="1" dirty="0">
              <a:solidFill>
                <a:schemeClr val="accent1"/>
              </a:solidFill>
              <a:latin typeface="Montserrat Medium" panose="000006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2"/>
              </a:buClr>
            </a:pPr>
            <a:endParaRPr lang="en-US" b="1" dirty="0">
              <a:solidFill>
                <a:schemeClr val="accent1"/>
              </a:solidFill>
              <a:latin typeface="Montserrat Medium" panose="000006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/>
                </a:solidFill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Всероссийских конкурсах «Большая перемена»</a:t>
            </a:r>
            <a:endParaRPr lang="en-US" b="1" dirty="0">
              <a:solidFill>
                <a:schemeClr val="accent1"/>
              </a:solidFill>
              <a:latin typeface="Montserrat Medium" panose="000006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2"/>
              </a:buClr>
            </a:pPr>
            <a:endParaRPr lang="en-US" b="1" dirty="0">
              <a:solidFill>
                <a:schemeClr val="accent1"/>
              </a:solidFill>
              <a:latin typeface="Montserrat Medium" panose="000006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/>
                </a:solidFill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онлайн–уроках,</a:t>
            </a:r>
            <a:r>
              <a:rPr lang="en-US" b="1" dirty="0">
                <a:solidFill>
                  <a:schemeClr val="accent1"/>
                </a:solidFill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направленных на гражданско-патриотическое воспитание детей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ru-RU" b="1" dirty="0">
              <a:solidFill>
                <a:schemeClr val="accent1"/>
              </a:solidFill>
              <a:latin typeface="Montserrat Medium" panose="000006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ru-RU" b="1" dirty="0">
              <a:solidFill>
                <a:schemeClr val="accent1"/>
              </a:solidFill>
              <a:latin typeface="Montserrat Medium" panose="000006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ru-RU" b="1" dirty="0">
              <a:solidFill>
                <a:schemeClr val="accent1"/>
              </a:solidFill>
              <a:latin typeface="Montserrat Medium" panose="000006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ru-RU" b="1" dirty="0">
              <a:solidFill>
                <a:schemeClr val="accent1"/>
              </a:solidFill>
              <a:latin typeface="Montserrat Medium" panose="000006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96FDDA5F-AD6D-4910-987A-9B46925F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361950"/>
            <a:ext cx="10801350" cy="977178"/>
          </a:xfrm>
        </p:spPr>
        <p:txBody>
          <a:bodyPr/>
          <a:lstStyle/>
          <a:p>
            <a:r>
              <a:rPr lang="ru-RU" sz="2800" b="1" dirty="0">
                <a:latin typeface="Montserrat Medium" panose="00000600000000000000" pitchFamily="50" charset="-52"/>
              </a:rPr>
              <a:t>Старт реализации федерального проекта «Патриотическое воспитание»</a:t>
            </a:r>
          </a:p>
        </p:txBody>
      </p:sp>
    </p:spTree>
    <p:extLst>
      <p:ext uri="{BB962C8B-B14F-4D97-AF65-F5344CB8AC3E}">
        <p14:creationId xmlns:p14="http://schemas.microsoft.com/office/powerpoint/2010/main" val="17797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E74BC6DC-D515-43F7-A515-5C2F4160AF48}"/>
              </a:ext>
            </a:extLst>
          </p:cNvPr>
          <p:cNvSpPr/>
          <p:nvPr/>
        </p:nvSpPr>
        <p:spPr>
          <a:xfrm>
            <a:off x="7078663" y="4487863"/>
            <a:ext cx="9364662" cy="9364662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4FBDBC16-5BF6-431B-8174-5955972BA90D}"/>
              </a:ext>
            </a:extLst>
          </p:cNvPr>
          <p:cNvSpPr/>
          <p:nvPr/>
        </p:nvSpPr>
        <p:spPr>
          <a:xfrm>
            <a:off x="4870450" y="-7418388"/>
            <a:ext cx="9364663" cy="9366251"/>
          </a:xfrm>
          <a:prstGeom prst="ellipse">
            <a:avLst/>
          </a:prstGeom>
          <a:solidFill>
            <a:schemeClr val="accent2">
              <a:alpha val="1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564196EB-EBF9-4C0A-858D-62B92F2BF174}"/>
              </a:ext>
            </a:extLst>
          </p:cNvPr>
          <p:cNvSpPr/>
          <p:nvPr/>
        </p:nvSpPr>
        <p:spPr>
          <a:xfrm>
            <a:off x="-7135813" y="531813"/>
            <a:ext cx="9366251" cy="9366250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365068-A02F-4F21-B4F2-4DC969743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361950"/>
            <a:ext cx="10801350" cy="1127125"/>
          </a:xfrm>
        </p:spPr>
        <p:txBody>
          <a:bodyPr/>
          <a:lstStyle/>
          <a:p>
            <a:r>
              <a:rPr lang="ru-RU" sz="2800" b="1" dirty="0">
                <a:latin typeface="Montserrat Medium" panose="00000600000000000000" pitchFamily="50" charset="-52"/>
              </a:rPr>
              <a:t>Российское движение школьников (РДШ)</a:t>
            </a:r>
            <a:br>
              <a:rPr lang="ru-RU" sz="2800" b="1" dirty="0">
                <a:latin typeface="Montserrat Medium" panose="00000600000000000000" pitchFamily="50" charset="-52"/>
              </a:rPr>
            </a:br>
            <a:endParaRPr lang="ru-RU" sz="2800" b="1" dirty="0">
              <a:latin typeface="Montserrat Medium" panose="00000600000000000000" pitchFamily="50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164F289-290D-4285-A116-A1DED71359FA}"/>
              </a:ext>
            </a:extLst>
          </p:cNvPr>
          <p:cNvSpPr/>
          <p:nvPr/>
        </p:nvSpPr>
        <p:spPr>
          <a:xfrm>
            <a:off x="657225" y="1489075"/>
            <a:ext cx="2459038" cy="47594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в </a:t>
            </a:r>
            <a:r>
              <a:rPr lang="ru-RU" sz="1400" b="1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2019-2020</a:t>
            </a:r>
            <a:r>
              <a:rPr lang="ru-RU" sz="1400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 учебном году - </a:t>
            </a:r>
            <a:r>
              <a:rPr lang="ru-RU" sz="1400" b="1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32</a:t>
            </a:r>
            <a:r>
              <a:rPr lang="ru-RU" sz="1400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 отделения РДШ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Montserrat Medium" panose="00000600000000000000" pitchFamily="50" charset="-52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27792614-7EBD-411F-B367-34594179F21C}"/>
              </a:ext>
            </a:extLst>
          </p:cNvPr>
          <p:cNvCxnSpPr>
            <a:cxnSpLocks/>
          </p:cNvCxnSpPr>
          <p:nvPr/>
        </p:nvCxnSpPr>
        <p:spPr>
          <a:xfrm>
            <a:off x="3337790" y="1489075"/>
            <a:ext cx="0" cy="47651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EFC241B-CDD8-48F6-95B3-3FE296CEEC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95" y="1489075"/>
            <a:ext cx="3370460" cy="2246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5"/>
            </a:solidFill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39533A0-1D91-4840-83FF-154E0A21B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1062" y="1489075"/>
            <a:ext cx="3342409" cy="2228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5"/>
            </a:solidFill>
          </a:ln>
          <a:effectLst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9E9D5A5-27F8-4702-8AF7-F20E3B78B0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063" y="4007282"/>
            <a:ext cx="3342408" cy="2228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5"/>
            </a:solidFill>
          </a:ln>
          <a:effectLst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31664F1-7506-47B3-BD54-59E0DC7D5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95" y="4007282"/>
            <a:ext cx="3370459" cy="2246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5"/>
            </a:solidFill>
          </a:ln>
          <a:effectLst/>
        </p:spPr>
      </p:pic>
      <p:pic>
        <p:nvPicPr>
          <p:cNvPr id="15" name="Picture 24" descr="C:\Users\Маланин\Downloads\Ehmblema_rdsh.png">
            <a:extLst>
              <a:ext uri="{FF2B5EF4-FFF2-40B4-BE49-F238E27FC236}">
                <a16:creationId xmlns:a16="http://schemas.microsoft.com/office/drawing/2014/main" xmlns="" id="{EEBDFBA0-D06F-490A-8757-0794C1320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43" y="3545896"/>
            <a:ext cx="2048401" cy="235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46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4C7D2D9E-3C5D-4AFD-885F-238128E740EE}"/>
              </a:ext>
            </a:extLst>
          </p:cNvPr>
          <p:cNvSpPr/>
          <p:nvPr/>
        </p:nvSpPr>
        <p:spPr>
          <a:xfrm>
            <a:off x="7078663" y="4487863"/>
            <a:ext cx="9364662" cy="9364662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61C6AE86-4AA5-41FA-976F-E22F6C48ADCF}"/>
              </a:ext>
            </a:extLst>
          </p:cNvPr>
          <p:cNvSpPr/>
          <p:nvPr/>
        </p:nvSpPr>
        <p:spPr>
          <a:xfrm>
            <a:off x="4870450" y="-7418388"/>
            <a:ext cx="9364663" cy="9366251"/>
          </a:xfrm>
          <a:prstGeom prst="ellipse">
            <a:avLst/>
          </a:prstGeom>
          <a:solidFill>
            <a:schemeClr val="accent2">
              <a:alpha val="1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6D44015E-7816-4272-B9B8-A211F850BD59}"/>
              </a:ext>
            </a:extLst>
          </p:cNvPr>
          <p:cNvSpPr/>
          <p:nvPr/>
        </p:nvSpPr>
        <p:spPr>
          <a:xfrm>
            <a:off x="-7135813" y="531813"/>
            <a:ext cx="9366251" cy="9366250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732845-CD8C-4AA4-9020-E55468F2E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361950"/>
            <a:ext cx="10801350" cy="644669"/>
          </a:xfrm>
        </p:spPr>
        <p:txBody>
          <a:bodyPr/>
          <a:lstStyle/>
          <a:p>
            <a:r>
              <a:rPr lang="ru-RU" b="1" dirty="0">
                <a:latin typeface="Montserrat Medium" panose="00000600000000000000" pitchFamily="50" charset="-52"/>
              </a:rPr>
              <a:t>ЮНАРМИЯ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0608D0D-7EF1-411E-B8DC-C0B5A6E50254}"/>
              </a:ext>
            </a:extLst>
          </p:cNvPr>
          <p:cNvSpPr/>
          <p:nvPr/>
        </p:nvSpPr>
        <p:spPr>
          <a:xfrm>
            <a:off x="657225" y="1491670"/>
            <a:ext cx="3816530" cy="47866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МОУ «</a:t>
            </a:r>
            <a:r>
              <a:rPr lang="ru-RU" sz="1400" dirty="0" err="1">
                <a:solidFill>
                  <a:schemeClr val="accent1"/>
                </a:solidFill>
                <a:latin typeface="Montserrat Medium" panose="00000600000000000000" pitchFamily="50" charset="-52"/>
              </a:rPr>
              <a:t>Гарболовская</a:t>
            </a:r>
            <a:r>
              <a:rPr lang="ru-RU" sz="14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 СОШ»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МОУ «СОШ «</a:t>
            </a:r>
            <a:r>
              <a:rPr lang="ru-RU" sz="1400" dirty="0" err="1">
                <a:solidFill>
                  <a:schemeClr val="accent1"/>
                </a:solidFill>
                <a:latin typeface="Montserrat Medium" panose="00000600000000000000" pitchFamily="50" charset="-52"/>
              </a:rPr>
              <a:t>Рахьинский</a:t>
            </a:r>
            <a:r>
              <a:rPr lang="ru-RU" sz="14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 ЦО»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МОУ «СОШ «</a:t>
            </a:r>
            <a:r>
              <a:rPr lang="ru-RU" sz="1400" dirty="0" err="1">
                <a:solidFill>
                  <a:schemeClr val="accent1"/>
                </a:solidFill>
                <a:latin typeface="Montserrat Medium" panose="00000600000000000000" pitchFamily="50" charset="-52"/>
              </a:rPr>
              <a:t>Токсовский</a:t>
            </a:r>
            <a:r>
              <a:rPr lang="ru-RU" sz="14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 ЦО»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МОБУ «СОШ «</a:t>
            </a:r>
            <a:r>
              <a:rPr lang="ru-RU" sz="1400" dirty="0" err="1">
                <a:solidFill>
                  <a:schemeClr val="accent1"/>
                </a:solidFill>
                <a:latin typeface="Montserrat Medium" panose="00000600000000000000" pitchFamily="50" charset="-52"/>
              </a:rPr>
              <a:t>Агалатовский</a:t>
            </a:r>
            <a:r>
              <a:rPr lang="ru-RU" sz="14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 ЦО» (</a:t>
            </a:r>
            <a:r>
              <a:rPr lang="ru-RU" sz="1400" dirty="0" err="1">
                <a:solidFill>
                  <a:schemeClr val="accent1"/>
                </a:solidFill>
                <a:latin typeface="Montserrat Medium" panose="00000600000000000000" pitchFamily="50" charset="-52"/>
              </a:rPr>
              <a:t>Вартемягское</a:t>
            </a:r>
            <a:r>
              <a:rPr lang="ru-RU" sz="14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 отделение)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МОБУ «СОШ «</a:t>
            </a:r>
            <a:r>
              <a:rPr lang="ru-RU" sz="1400" dirty="0" err="1">
                <a:solidFill>
                  <a:schemeClr val="accent1"/>
                </a:solidFill>
                <a:latin typeface="Montserrat Medium" panose="00000600000000000000" pitchFamily="50" charset="-52"/>
              </a:rPr>
              <a:t>Кудровский</a:t>
            </a:r>
            <a:r>
              <a:rPr lang="ru-RU" sz="14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 ЦО № 1»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МОУ «</a:t>
            </a:r>
            <a:r>
              <a:rPr lang="ru-RU" sz="1400" dirty="0" err="1">
                <a:solidFill>
                  <a:schemeClr val="accent1"/>
                </a:solidFill>
                <a:latin typeface="Montserrat Medium" panose="00000600000000000000" pitchFamily="50" charset="-52"/>
              </a:rPr>
              <a:t>Бугровская</a:t>
            </a:r>
            <a:r>
              <a:rPr lang="ru-RU" sz="14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 СОШ»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МОБУ «</a:t>
            </a:r>
            <a:r>
              <a:rPr lang="ru-RU" sz="1400" dirty="0" err="1">
                <a:solidFill>
                  <a:schemeClr val="accent1"/>
                </a:solidFill>
                <a:latin typeface="Montserrat Medium" panose="00000600000000000000" pitchFamily="50" charset="-52"/>
              </a:rPr>
              <a:t>Сертоловская</a:t>
            </a:r>
            <a:r>
              <a:rPr lang="ru-RU" sz="14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 СОШ № 1»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МОБУ «</a:t>
            </a:r>
            <a:r>
              <a:rPr lang="ru-RU" sz="1400" dirty="0" err="1">
                <a:solidFill>
                  <a:schemeClr val="accent1"/>
                </a:solidFill>
                <a:latin typeface="Montserrat Medium" panose="00000600000000000000" pitchFamily="50" charset="-52"/>
              </a:rPr>
              <a:t>Бугровская</a:t>
            </a:r>
            <a:r>
              <a:rPr lang="ru-RU" sz="14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 СОШ №2»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760FF00F-4946-4A95-A33D-8C88840E6B29}"/>
              </a:ext>
            </a:extLst>
          </p:cNvPr>
          <p:cNvCxnSpPr>
            <a:cxnSpLocks/>
          </p:cNvCxnSpPr>
          <p:nvPr/>
        </p:nvCxnSpPr>
        <p:spPr>
          <a:xfrm>
            <a:off x="4617775" y="1491669"/>
            <a:ext cx="0" cy="478660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4357FA1-5533-406F-9A1E-013C573CFE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68" y="1491670"/>
            <a:ext cx="3365063" cy="2242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87CB2"/>
            </a:solidFill>
          </a:ln>
          <a:effectLst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EBDB5AA-E7D4-4A68-B8B8-D8C06CDA4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906" y="3884971"/>
            <a:ext cx="3110759" cy="2242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87CB2"/>
            </a:solidFill>
          </a:ln>
          <a:effectLst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FAEBD90-37B8-49E3-9D61-A8B9329635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70" y="3919473"/>
            <a:ext cx="3365061" cy="2242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87CB2"/>
            </a:solidFill>
          </a:ln>
          <a:effectLst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08116D4-4CFC-46E1-9F09-67095801D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880" y="1491670"/>
            <a:ext cx="3110759" cy="2242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87CB2"/>
            </a:solidFill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CC52D0A-1552-4925-BDA6-4FC4B086DA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19" y="4666917"/>
            <a:ext cx="1564742" cy="142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1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7405A5DC-D798-4EE9-9285-C2B656E633C9}"/>
              </a:ext>
            </a:extLst>
          </p:cNvPr>
          <p:cNvSpPr/>
          <p:nvPr/>
        </p:nvSpPr>
        <p:spPr>
          <a:xfrm>
            <a:off x="4870450" y="-7418388"/>
            <a:ext cx="9364663" cy="9366251"/>
          </a:xfrm>
          <a:prstGeom prst="ellipse">
            <a:avLst/>
          </a:prstGeom>
          <a:solidFill>
            <a:schemeClr val="accent2">
              <a:alpha val="1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3B8ED20B-3B40-4F88-9875-BA3C5489F1B7}"/>
              </a:ext>
            </a:extLst>
          </p:cNvPr>
          <p:cNvSpPr/>
          <p:nvPr/>
        </p:nvSpPr>
        <p:spPr>
          <a:xfrm>
            <a:off x="-7135813" y="531813"/>
            <a:ext cx="9366251" cy="9366250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93A4E1-54E3-403D-9607-ECF69382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946" y="6260461"/>
            <a:ext cx="10801350" cy="718560"/>
          </a:xfrm>
        </p:spPr>
        <p:txBody>
          <a:bodyPr/>
          <a:lstStyle/>
          <a:p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МОУ «Гимназия» </a:t>
            </a:r>
            <a:r>
              <a:rPr lang="ru-RU" sz="1600" b="1" i="1" dirty="0" err="1">
                <a:solidFill>
                  <a:schemeClr val="accent1"/>
                </a:solidFill>
                <a:latin typeface="Montserrat Medium" panose="00000600000000000000" pitchFamily="50" charset="-52"/>
              </a:rPr>
              <a:t>г.Сертолово</a:t>
            </a:r>
            <a:endParaRPr lang="ru-RU" sz="1600" b="1" i="1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7A4A3BE-2910-4A29-AAD8-90B84493CEF2}"/>
              </a:ext>
            </a:extLst>
          </p:cNvPr>
          <p:cNvSpPr/>
          <p:nvPr/>
        </p:nvSpPr>
        <p:spPr>
          <a:xfrm>
            <a:off x="661365" y="1487024"/>
            <a:ext cx="2160997" cy="47594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Montserrat Medium" panose="00000600000000000000" pitchFamily="50" charset="-52"/>
              </a:rPr>
              <a:t>МУЗЕЙ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Montserrat Medium" panose="00000600000000000000" pitchFamily="50" charset="-52"/>
              </a:rPr>
              <a:t>открыт 5</a:t>
            </a:r>
            <a:r>
              <a:rPr lang="ru-RU" dirty="0">
                <a:solidFill>
                  <a:srgbClr val="002060"/>
                </a:solidFill>
                <a:latin typeface="Montserrat Medium" panose="00000600000000000000" pitchFamily="50" charset="-52"/>
              </a:rPr>
              <a:t> ноября 2020 года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Montserrat Medium" panose="00000600000000000000" pitchFamily="50" charset="-52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1C92CFFF-CC56-4BB8-A998-10268B484E69}"/>
              </a:ext>
            </a:extLst>
          </p:cNvPr>
          <p:cNvCxnSpPr>
            <a:cxnSpLocks/>
          </p:cNvCxnSpPr>
          <p:nvPr/>
        </p:nvCxnSpPr>
        <p:spPr>
          <a:xfrm>
            <a:off x="3087407" y="1487024"/>
            <a:ext cx="0" cy="47651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E466A4E-EA54-413D-8B15-349E5F5A5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" b="5573"/>
          <a:stretch/>
        </p:blipFill>
        <p:spPr>
          <a:xfrm>
            <a:off x="4077883" y="1487024"/>
            <a:ext cx="3365063" cy="2242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87CB2"/>
            </a:solidFill>
          </a:ln>
          <a:effectLst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FA7C600-4277-409D-ABB9-55DA8FF2A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" b="1941"/>
          <a:stretch/>
        </p:blipFill>
        <p:spPr>
          <a:xfrm>
            <a:off x="7767720" y="3880325"/>
            <a:ext cx="3371883" cy="2242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87CB2"/>
            </a:solidFill>
          </a:ln>
          <a:effectLst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A967753-E7FD-48A1-9A8F-BAEF380C4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" b="5573"/>
          <a:stretch/>
        </p:blipFill>
        <p:spPr>
          <a:xfrm>
            <a:off x="4077885" y="3914827"/>
            <a:ext cx="3365061" cy="2242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87CB2"/>
            </a:solidFill>
          </a:ln>
          <a:effectLst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C58B138-3412-42B9-AEC7-04FD1E742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" b="1941"/>
          <a:stretch/>
        </p:blipFill>
        <p:spPr>
          <a:xfrm>
            <a:off x="7774542" y="1452561"/>
            <a:ext cx="3365063" cy="2242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87CB2"/>
            </a:solidFill>
          </a:ln>
          <a:effectLst/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49732845-CD8C-4AA4-9020-E55468F2E75A}"/>
              </a:ext>
            </a:extLst>
          </p:cNvPr>
          <p:cNvSpPr txBox="1">
            <a:spLocks/>
          </p:cNvSpPr>
          <p:nvPr/>
        </p:nvSpPr>
        <p:spPr bwMode="auto">
          <a:xfrm>
            <a:off x="657225" y="383945"/>
            <a:ext cx="10801350" cy="79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9pPr>
          </a:lstStyle>
          <a:p>
            <a:r>
              <a:rPr lang="ru-RU" sz="2800" b="1" dirty="0">
                <a:latin typeface="Montserrat Medium" panose="00000600000000000000" pitchFamily="50" charset="-52"/>
              </a:rPr>
              <a:t>Ресурсы школьных музеев – неотъемлемая часть воспитательного процесса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86407A95-A847-4781-B8EE-67E5E527D6C9}"/>
              </a:ext>
            </a:extLst>
          </p:cNvPr>
          <p:cNvSpPr/>
          <p:nvPr/>
        </p:nvSpPr>
        <p:spPr>
          <a:xfrm>
            <a:off x="7078663" y="4487863"/>
            <a:ext cx="9364662" cy="9364662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4400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450B4074-0E16-495A-BF32-F96798C7580B}"/>
              </a:ext>
            </a:extLst>
          </p:cNvPr>
          <p:cNvSpPr/>
          <p:nvPr/>
        </p:nvSpPr>
        <p:spPr>
          <a:xfrm>
            <a:off x="7078663" y="4487863"/>
            <a:ext cx="9364662" cy="9364662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7405A5DC-D798-4EE9-9285-C2B656E633C9}"/>
              </a:ext>
            </a:extLst>
          </p:cNvPr>
          <p:cNvSpPr/>
          <p:nvPr/>
        </p:nvSpPr>
        <p:spPr>
          <a:xfrm>
            <a:off x="4870450" y="-7418388"/>
            <a:ext cx="9364663" cy="9366251"/>
          </a:xfrm>
          <a:prstGeom prst="ellipse">
            <a:avLst/>
          </a:prstGeom>
          <a:solidFill>
            <a:schemeClr val="accent2">
              <a:alpha val="1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3B8ED20B-3B40-4F88-9875-BA3C5489F1B7}"/>
              </a:ext>
            </a:extLst>
          </p:cNvPr>
          <p:cNvSpPr/>
          <p:nvPr/>
        </p:nvSpPr>
        <p:spPr>
          <a:xfrm>
            <a:off x="-7135813" y="531813"/>
            <a:ext cx="9366251" cy="9366250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E466A4E-EA54-413D-8B15-349E5F5A54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" b="5573"/>
          <a:stretch/>
        </p:blipFill>
        <p:spPr>
          <a:xfrm>
            <a:off x="695250" y="1941178"/>
            <a:ext cx="4960648" cy="3305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87CB2"/>
            </a:solidFill>
          </a:ln>
          <a:effectLst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FA7C600-4277-409D-ABB9-55DA8FF2A7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" b="147"/>
          <a:stretch/>
        </p:blipFill>
        <p:spPr>
          <a:xfrm>
            <a:off x="6711195" y="1941178"/>
            <a:ext cx="4960648" cy="3299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87CB2"/>
            </a:solidFill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95A6593-18BF-4E70-95BC-05163E545124}"/>
              </a:ext>
            </a:extLst>
          </p:cNvPr>
          <p:cNvSpPr txBox="1"/>
          <p:nvPr/>
        </p:nvSpPr>
        <p:spPr>
          <a:xfrm>
            <a:off x="1207727" y="5373469"/>
            <a:ext cx="3935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МОБУ «СОШ «</a:t>
            </a:r>
            <a:r>
              <a:rPr lang="ru-RU" sz="1600" b="1" i="1" dirty="0" err="1">
                <a:solidFill>
                  <a:schemeClr val="accent1"/>
                </a:solidFill>
                <a:latin typeface="Montserrat Medium" panose="00000600000000000000" pitchFamily="50" charset="-52"/>
              </a:rPr>
              <a:t>Агалатовский</a:t>
            </a:r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 ЦО»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F8A3815-D94C-44BB-B45C-C4B94D08113D}"/>
              </a:ext>
            </a:extLst>
          </p:cNvPr>
          <p:cNvSpPr txBox="1"/>
          <p:nvPr/>
        </p:nvSpPr>
        <p:spPr>
          <a:xfrm>
            <a:off x="6992266" y="5373469"/>
            <a:ext cx="4387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</a:rPr>
              <a:t>МОБУ «СОШ «</a:t>
            </a:r>
            <a:r>
              <a:rPr lang="ru-RU" sz="1600" b="1" i="1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</a:rPr>
              <a:t>Сертоловский</a:t>
            </a:r>
            <a:r>
              <a:rPr lang="ru-RU" sz="1600" b="1" i="1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</a:rPr>
              <a:t> ЦО №2»</a:t>
            </a:r>
            <a:endParaRPr lang="ru-RU" sz="1600" b="1" i="1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49732845-CD8C-4AA4-9020-E55468F2E75A}"/>
              </a:ext>
            </a:extLst>
          </p:cNvPr>
          <p:cNvSpPr txBox="1">
            <a:spLocks/>
          </p:cNvSpPr>
          <p:nvPr/>
        </p:nvSpPr>
        <p:spPr bwMode="auto">
          <a:xfrm>
            <a:off x="657225" y="381568"/>
            <a:ext cx="10801350" cy="79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9pPr>
          </a:lstStyle>
          <a:p>
            <a:r>
              <a:rPr lang="ru-RU" sz="2800" b="1" dirty="0">
                <a:latin typeface="Montserrat Medium" panose="00000600000000000000" pitchFamily="50" charset="-52"/>
              </a:rPr>
              <a:t>Ресурсы школьных музеев – неотъемлемая часть воспитательного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274092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450B4074-0E16-495A-BF32-F96798C7580B}"/>
              </a:ext>
            </a:extLst>
          </p:cNvPr>
          <p:cNvSpPr/>
          <p:nvPr/>
        </p:nvSpPr>
        <p:spPr>
          <a:xfrm>
            <a:off x="6960120" y="4941210"/>
            <a:ext cx="9364662" cy="9364662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7405A5DC-D798-4EE9-9285-C2B656E633C9}"/>
              </a:ext>
            </a:extLst>
          </p:cNvPr>
          <p:cNvSpPr/>
          <p:nvPr/>
        </p:nvSpPr>
        <p:spPr>
          <a:xfrm>
            <a:off x="5758657" y="-7732550"/>
            <a:ext cx="9364663" cy="9366251"/>
          </a:xfrm>
          <a:prstGeom prst="ellipse">
            <a:avLst/>
          </a:prstGeom>
          <a:solidFill>
            <a:schemeClr val="accent2">
              <a:alpha val="1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3B8ED20B-3B40-4F88-9875-BA3C5489F1B7}"/>
              </a:ext>
            </a:extLst>
          </p:cNvPr>
          <p:cNvSpPr/>
          <p:nvPr/>
        </p:nvSpPr>
        <p:spPr>
          <a:xfrm>
            <a:off x="-7873940" y="531813"/>
            <a:ext cx="9366251" cy="9366250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E466A4E-EA54-413D-8B15-349E5F5A54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" b="33"/>
          <a:stretch/>
        </p:blipFill>
        <p:spPr>
          <a:xfrm>
            <a:off x="690423" y="1950700"/>
            <a:ext cx="4960648" cy="3305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87CB2"/>
            </a:solidFill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B33233E-37DB-4A57-859F-44C0600869B8}"/>
              </a:ext>
            </a:extLst>
          </p:cNvPr>
          <p:cNvSpPr txBox="1"/>
          <p:nvPr/>
        </p:nvSpPr>
        <p:spPr>
          <a:xfrm>
            <a:off x="882569" y="5389296"/>
            <a:ext cx="45763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</a:rPr>
              <a:t>МОУ "Ново-</a:t>
            </a:r>
            <a:r>
              <a:rPr lang="ru-RU" sz="1600" b="1" i="1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</a:rPr>
              <a:t>Девяткинская</a:t>
            </a:r>
            <a:r>
              <a:rPr lang="ru-RU" sz="1600" b="1" i="1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</a:rPr>
              <a:t> СОШ №1"</a:t>
            </a:r>
            <a:endParaRPr lang="ru-RU" sz="1600" b="1" i="1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22EF6E3-2B08-42E4-880F-63FC06A077CE}"/>
              </a:ext>
            </a:extLst>
          </p:cNvPr>
          <p:cNvSpPr txBox="1"/>
          <p:nvPr/>
        </p:nvSpPr>
        <p:spPr>
          <a:xfrm>
            <a:off x="7049080" y="5389296"/>
            <a:ext cx="45649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МОБУ «СОШ «</a:t>
            </a:r>
            <a:r>
              <a:rPr lang="ru-RU" sz="1600" b="1" i="1" dirty="0" err="1">
                <a:solidFill>
                  <a:schemeClr val="accent1"/>
                </a:solidFill>
                <a:latin typeface="Montserrat Medium" panose="00000600000000000000" pitchFamily="50" charset="-52"/>
              </a:rPr>
              <a:t>Кудровский</a:t>
            </a:r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 ЦО № 1»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402" y="1950700"/>
            <a:ext cx="4766511" cy="3305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587CB2"/>
            </a:solidFill>
          </a:ln>
          <a:effectLst/>
          <a:extLst/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CB2250B4-33FD-44B4-94CA-23F02FD3C9E8}"/>
              </a:ext>
            </a:extLst>
          </p:cNvPr>
          <p:cNvSpPr txBox="1">
            <a:spLocks/>
          </p:cNvSpPr>
          <p:nvPr/>
        </p:nvSpPr>
        <p:spPr bwMode="auto">
          <a:xfrm>
            <a:off x="657225" y="381568"/>
            <a:ext cx="10801350" cy="79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9pPr>
          </a:lstStyle>
          <a:p>
            <a:r>
              <a:rPr lang="ru-RU" sz="2800" b="1" dirty="0">
                <a:latin typeface="Montserrat Medium" panose="00000600000000000000" pitchFamily="50" charset="-52"/>
              </a:rPr>
              <a:t>Ресурсы школьных музеев – неотъемлемая часть воспитательного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391115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C7D6005-0E7A-49B3-B893-3D2B9934F592}"/>
              </a:ext>
            </a:extLst>
          </p:cNvPr>
          <p:cNvSpPr/>
          <p:nvPr/>
        </p:nvSpPr>
        <p:spPr>
          <a:xfrm>
            <a:off x="661699" y="1700760"/>
            <a:ext cx="10868602" cy="4461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/>
                </a:solidFill>
                <a:latin typeface="Montserrat Medium" panose="00000600000000000000" pitchFamily="50" charset="-52"/>
                <a:cs typeface="Times New Roman" panose="02020603050405020304" pitchFamily="18" charset="0"/>
              </a:rPr>
              <a:t>Исследование профессиональных компетенций учителей математики – в 2 этапа (октябрь и ноябрь 2020 года);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/>
                </a:solidFill>
                <a:latin typeface="Montserrat Medium" panose="00000600000000000000" pitchFamily="50" charset="-52"/>
                <a:cs typeface="Times New Roman" panose="02020603050405020304" pitchFamily="18" charset="0"/>
              </a:rPr>
              <a:t>Оценка предметных и методических компетенций педагогических работников системы общего образования (ноябрь 2020 года); участники – учителя русского языка, математики, физики, химии и биологии;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/>
                </a:solidFill>
                <a:latin typeface="Montserrat Medium" panose="00000600000000000000" pitchFamily="50" charset="-52"/>
                <a:cs typeface="Times New Roman" panose="02020603050405020304" pitchFamily="18" charset="0"/>
              </a:rPr>
              <a:t>Оценка предметных и методических компетенций методистов в рамках сопровождения курсов повышения квалификации педагогических работников системы общего образования по совершенствованию предметных и методических компетенций (в том числе в области формирования функциональной грамотности обучающихся) для формирования кадрового резерва учителей русского языка, математики, физики, химии и биологии -  в рамках проекта «Учитель будущего» – в 2 этапа (март и апрель 2021 года);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/>
                </a:solidFill>
                <a:latin typeface="Montserrat Medium" panose="00000600000000000000" pitchFamily="50" charset="-52"/>
                <a:cs typeface="Times New Roman" panose="02020603050405020304" pitchFamily="18" charset="0"/>
              </a:rPr>
              <a:t>Оценка предметных и методических компетенций педагогических работников, кандидатов в региональный методический актив (май 2021 года).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058B62D3-C9D2-4A72-B199-9CD39AAD9378}"/>
              </a:ext>
            </a:extLst>
          </p:cNvPr>
          <p:cNvSpPr txBox="1">
            <a:spLocks/>
          </p:cNvSpPr>
          <p:nvPr/>
        </p:nvSpPr>
        <p:spPr bwMode="auto">
          <a:xfrm>
            <a:off x="657226" y="381000"/>
            <a:ext cx="9327314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9pPr>
          </a:lstStyle>
          <a:p>
            <a:r>
              <a:rPr lang="ru-RU" sz="2800" b="1" dirty="0">
                <a:latin typeface="Montserrat Medium" panose="00000600000000000000" pitchFamily="50" charset="-52"/>
              </a:rPr>
              <a:t>Внедрение Национальной системы учительского роста </a:t>
            </a:r>
          </a:p>
        </p:txBody>
      </p:sp>
    </p:spTree>
    <p:extLst>
      <p:ext uri="{BB962C8B-B14F-4D97-AF65-F5344CB8AC3E}">
        <p14:creationId xmlns:p14="http://schemas.microsoft.com/office/powerpoint/2010/main" val="393261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96E605D-89C9-438B-883E-8CDCB7033949}"/>
              </a:ext>
            </a:extLst>
          </p:cNvPr>
          <p:cNvSpPr/>
          <p:nvPr/>
        </p:nvSpPr>
        <p:spPr>
          <a:xfrm>
            <a:off x="736600" y="1715476"/>
            <a:ext cx="2459038" cy="43275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Муниципальный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Актив: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Montserrat Medium" panose="00000600000000000000" pitchFamily="50" charset="-52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F7503346-F29A-4C73-9599-F65DF00B7DA8}"/>
              </a:ext>
            </a:extLst>
          </p:cNvPr>
          <p:cNvCxnSpPr>
            <a:cxnSpLocks/>
          </p:cNvCxnSpPr>
          <p:nvPr/>
        </p:nvCxnSpPr>
        <p:spPr>
          <a:xfrm>
            <a:off x="3440546" y="1715476"/>
            <a:ext cx="0" cy="43275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D5BEB1-8E6F-4F2C-B273-2706D7EB7D02}"/>
              </a:ext>
            </a:extLst>
          </p:cNvPr>
          <p:cNvSpPr txBox="1"/>
          <p:nvPr/>
        </p:nvSpPr>
        <p:spPr>
          <a:xfrm>
            <a:off x="3851563" y="1715476"/>
            <a:ext cx="7603833" cy="3773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Абрамова Марина Николаевна, учитель физики МОБУ «СОШ «</a:t>
            </a:r>
            <a:r>
              <a:rPr lang="ru-RU" sz="20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Муринский</a:t>
            </a:r>
            <a:r>
              <a:rPr lang="ru-RU" sz="20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ЦО № 1»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Швецов Виталий Витальевич, учитель биологии МОБУ «СОШ «</a:t>
            </a:r>
            <a:r>
              <a:rPr lang="ru-RU" sz="20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Кудровский</a:t>
            </a:r>
            <a:r>
              <a:rPr lang="ru-RU" sz="20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ЦО № 1»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Селякова</a:t>
            </a:r>
            <a:r>
              <a:rPr lang="ru-RU" sz="20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Ирина Владимировна, учитель химии МОУ «Лицей № 1» г. Всеволожска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Жилина Людмила Яковлевна, учитель русского         языка      и литературы    </a:t>
            </a:r>
            <a:br>
              <a:rPr lang="ru-RU" sz="20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</a:br>
            <a:r>
              <a:rPr lang="ru-RU" sz="20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МОБУ «СОШ «</a:t>
            </a:r>
            <a:r>
              <a:rPr lang="ru-RU" sz="20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Янинский</a:t>
            </a:r>
            <a:r>
              <a:rPr lang="ru-RU" sz="20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 ЦО»</a:t>
            </a:r>
            <a:endParaRPr lang="ru-RU" sz="2000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SzPct val="200000"/>
            </a:pPr>
            <a:endParaRPr lang="ru-RU" sz="2000" dirty="0">
              <a:solidFill>
                <a:schemeClr val="accent1"/>
              </a:solidFill>
              <a:effectLst/>
              <a:latin typeface="Montserrat Medium" panose="000006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778254C6-B7AD-4B4B-BB1B-C5FEAB7A860B}"/>
              </a:ext>
            </a:extLst>
          </p:cNvPr>
          <p:cNvSpPr txBox="1">
            <a:spLocks/>
          </p:cNvSpPr>
          <p:nvPr/>
        </p:nvSpPr>
        <p:spPr bwMode="auto">
          <a:xfrm>
            <a:off x="657226" y="381000"/>
            <a:ext cx="9327314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9pPr>
          </a:lstStyle>
          <a:p>
            <a:r>
              <a:rPr lang="ru-RU" sz="2800" b="1" dirty="0">
                <a:latin typeface="Montserrat Medium" panose="00000600000000000000" pitchFamily="50" charset="-52"/>
              </a:rPr>
              <a:t>Внедрение Национальной системы учительского роста </a:t>
            </a:r>
          </a:p>
        </p:txBody>
      </p:sp>
    </p:spTree>
    <p:extLst>
      <p:ext uri="{BB962C8B-B14F-4D97-AF65-F5344CB8AC3E}">
        <p14:creationId xmlns:p14="http://schemas.microsoft.com/office/powerpoint/2010/main" val="8194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96E605D-89C9-438B-883E-8CDCB7033949}"/>
              </a:ext>
            </a:extLst>
          </p:cNvPr>
          <p:cNvSpPr/>
          <p:nvPr/>
        </p:nvSpPr>
        <p:spPr>
          <a:xfrm>
            <a:off x="736600" y="1729641"/>
            <a:ext cx="2459038" cy="43275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Региональный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Актив: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Montserrat Medium" panose="00000600000000000000" pitchFamily="50" charset="-52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F7503346-F29A-4C73-9599-F65DF00B7DA8}"/>
              </a:ext>
            </a:extLst>
          </p:cNvPr>
          <p:cNvCxnSpPr>
            <a:cxnSpLocks/>
          </p:cNvCxnSpPr>
          <p:nvPr/>
        </p:nvCxnSpPr>
        <p:spPr>
          <a:xfrm>
            <a:off x="3440546" y="1729641"/>
            <a:ext cx="0" cy="43275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D5BEB1-8E6F-4F2C-B273-2706D7EB7D02}"/>
              </a:ext>
            </a:extLst>
          </p:cNvPr>
          <p:cNvSpPr txBox="1"/>
          <p:nvPr/>
        </p:nvSpPr>
        <p:spPr>
          <a:xfrm>
            <a:off x="3685455" y="1729641"/>
            <a:ext cx="7603833" cy="4783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Сергачева Ирина Владимировна, учитель русского языка и литературы МОУ «Лицей № 1» г. Всеволожска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Виноградова Галина Владимировна, учитель русского языка и литературы МОУ «СОШ № 3» г. Всеволожска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Хлебникова Виктория Владимировна, учитель русского языка и литературы МОУ «СОШ № 4» г. Всеволожска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Афанасьева Екатерина Владимировна, учитель математики МОУ «СОШ № 4» г. Всеволожска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Мареева Галина Юрьевна, учитель математики МОБУ «СОШ «</a:t>
            </a:r>
            <a:r>
              <a:rPr lang="ru-RU" sz="20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Кудровский</a:t>
            </a:r>
            <a:r>
              <a:rPr lang="ru-RU" sz="20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ЦО № 1»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C1D2AE19-C610-4EBD-B35A-6462CD496011}"/>
              </a:ext>
            </a:extLst>
          </p:cNvPr>
          <p:cNvSpPr txBox="1">
            <a:spLocks/>
          </p:cNvSpPr>
          <p:nvPr/>
        </p:nvSpPr>
        <p:spPr bwMode="auto">
          <a:xfrm>
            <a:off x="657225" y="381000"/>
            <a:ext cx="8785057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9pPr>
          </a:lstStyle>
          <a:p>
            <a:r>
              <a:rPr lang="ru-RU" sz="2800" b="1" dirty="0">
                <a:latin typeface="Montserrat Medium" panose="00000600000000000000" pitchFamily="50" charset="-52"/>
              </a:rPr>
              <a:t>Внедрение Национальной системы учительского роста </a:t>
            </a:r>
          </a:p>
        </p:txBody>
      </p:sp>
    </p:spTree>
    <p:extLst>
      <p:ext uri="{BB962C8B-B14F-4D97-AF65-F5344CB8AC3E}">
        <p14:creationId xmlns:p14="http://schemas.microsoft.com/office/powerpoint/2010/main" val="118229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4870450" y="-7418388"/>
            <a:ext cx="9364663" cy="9366251"/>
          </a:xfrm>
          <a:prstGeom prst="ellipse">
            <a:avLst/>
          </a:prstGeom>
          <a:solidFill>
            <a:schemeClr val="accent2">
              <a:alpha val="1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-7139021" y="493419"/>
            <a:ext cx="9366251" cy="9366250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078663" y="4487863"/>
            <a:ext cx="9364662" cy="9364662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14338" name="Заголовок 1"/>
          <p:cNvSpPr txBox="1">
            <a:spLocks/>
          </p:cNvSpPr>
          <p:nvPr/>
        </p:nvSpPr>
        <p:spPr bwMode="auto">
          <a:xfrm>
            <a:off x="612775" y="6388723"/>
            <a:ext cx="11123965" cy="37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1600" b="1" i="1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Новое структурное подразделение МОУ «СОШ №4» г.Всеволожска</a:t>
            </a:r>
            <a:endParaRPr lang="ru-RU" altLang="ru-RU" sz="1600" b="1" i="1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14339" name="AutoShape 4" descr="https://mail.yandex.ru/message_part/30258560050554196_dabd.jpg?_uid=227577473&amp;name=30258560050554196_dabd.jpg&amp;hid=1.2&amp;ids=17479596053732733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Montserrat Medium" panose="00000600000000000000" pitchFamily="50" charset="-52"/>
            </a:endParaRPr>
          </a:p>
        </p:txBody>
      </p:sp>
      <p:sp>
        <p:nvSpPr>
          <p:cNvPr id="14340" name="AutoShape 7" descr="https://mail.yandex.ru/message_part/7-T7-nBF1wk.jpg?_uid=227577473&amp;name=7-T7-nBF1wk.jpg&amp;hid=1.2&amp;ids=174795960537327336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Montserrat Medium" panose="00000600000000000000" pitchFamily="50" charset="-52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6EB0813A-5DF1-4E53-B164-244FC4FA0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0" b="5540"/>
          <a:stretch/>
        </p:blipFill>
        <p:spPr bwMode="auto">
          <a:xfrm rot="5400000">
            <a:off x="184419" y="2231874"/>
            <a:ext cx="4740374" cy="3286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</a:ln>
          <a:effectLst/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8586141C-8A18-4C68-B123-2BCBF3418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8" b="5508"/>
          <a:stretch/>
        </p:blipFill>
        <p:spPr bwMode="auto">
          <a:xfrm>
            <a:off x="4527469" y="1521487"/>
            <a:ext cx="3441498" cy="2294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xmlns="" id="{F61C9A92-3365-427D-8C41-693361D4C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9" b="5579"/>
          <a:stretch/>
        </p:blipFill>
        <p:spPr bwMode="auto">
          <a:xfrm>
            <a:off x="8199390" y="1517548"/>
            <a:ext cx="3439160" cy="2292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2E9ED44E-41F4-4FBE-9AE2-23C5D3EB2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7" b="5567"/>
          <a:stretch/>
        </p:blipFill>
        <p:spPr bwMode="auto">
          <a:xfrm>
            <a:off x="8199390" y="3953135"/>
            <a:ext cx="3438191" cy="2292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AC925DAC-AC0D-4839-888E-9CB0D9764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7" b="5567"/>
          <a:stretch/>
        </p:blipFill>
        <p:spPr bwMode="auto">
          <a:xfrm>
            <a:off x="4509945" y="3953135"/>
            <a:ext cx="3438191" cy="2292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2D85E1EE-4D13-47D4-91CE-8E65D6702F07}"/>
              </a:ext>
            </a:extLst>
          </p:cNvPr>
          <p:cNvSpPr txBox="1">
            <a:spLocks/>
          </p:cNvSpPr>
          <p:nvPr/>
        </p:nvSpPr>
        <p:spPr bwMode="auto">
          <a:xfrm>
            <a:off x="668338" y="368300"/>
            <a:ext cx="108124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3600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Система образования Всеволожского муниципального района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96E605D-89C9-438B-883E-8CDCB7033949}"/>
              </a:ext>
            </a:extLst>
          </p:cNvPr>
          <p:cNvSpPr/>
          <p:nvPr/>
        </p:nvSpPr>
        <p:spPr>
          <a:xfrm>
            <a:off x="736600" y="1726993"/>
            <a:ext cx="2983070" cy="43275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Эксперты исследования профессиональных компетенций учителей математики:</a:t>
            </a:r>
            <a:endParaRPr lang="ru-RU" sz="1600" dirty="0">
              <a:latin typeface="Montserrat Medium" panose="00000600000000000000" pitchFamily="50" charset="-52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F7503346-F29A-4C73-9599-F65DF00B7DA8}"/>
              </a:ext>
            </a:extLst>
          </p:cNvPr>
          <p:cNvCxnSpPr>
            <a:cxnSpLocks/>
          </p:cNvCxnSpPr>
          <p:nvPr/>
        </p:nvCxnSpPr>
        <p:spPr>
          <a:xfrm>
            <a:off x="4007710" y="1726993"/>
            <a:ext cx="0" cy="43275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D5BEB1-8E6F-4F2C-B273-2706D7EB7D02}"/>
              </a:ext>
            </a:extLst>
          </p:cNvPr>
          <p:cNvSpPr txBox="1"/>
          <p:nvPr/>
        </p:nvSpPr>
        <p:spPr>
          <a:xfrm>
            <a:off x="4223740" y="1732757"/>
            <a:ext cx="7603833" cy="4936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Брюханова Наталья Ивановна, </a:t>
            </a:r>
            <a:b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</a:br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МОБУ «СОШ «ЦО «</a:t>
            </a:r>
            <a:r>
              <a:rPr lang="ru-RU" sz="2000" dirty="0" err="1">
                <a:solidFill>
                  <a:schemeClr val="accent1"/>
                </a:solidFill>
                <a:latin typeface="Montserrat Medium" panose="00000600000000000000" pitchFamily="50" charset="-52"/>
              </a:rPr>
              <a:t>Кудрово</a:t>
            </a:r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»;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Ковалева Анна Леонидовна, </a:t>
            </a:r>
            <a:b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</a:br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МОУ «СОШ </a:t>
            </a:r>
            <a:r>
              <a:rPr lang="ru-RU" sz="2000" dirty="0" err="1">
                <a:solidFill>
                  <a:schemeClr val="accent1"/>
                </a:solidFill>
                <a:latin typeface="Montserrat Medium" panose="00000600000000000000" pitchFamily="50" charset="-52"/>
              </a:rPr>
              <a:t>пос.им</a:t>
            </a:r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. Морозова»;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Мельник Алла Ивановна, </a:t>
            </a:r>
            <a:b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</a:br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МОБУ «СОШ «</a:t>
            </a:r>
            <a:r>
              <a:rPr lang="ru-RU" sz="2000" dirty="0" err="1">
                <a:solidFill>
                  <a:schemeClr val="accent1"/>
                </a:solidFill>
                <a:latin typeface="Montserrat Medium" panose="00000600000000000000" pitchFamily="50" charset="-52"/>
              </a:rPr>
              <a:t>Муринский</a:t>
            </a:r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 ЦО № 1»;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Пищулина Ольга Николаевна, </a:t>
            </a:r>
            <a:b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</a:br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МОБУ «СОШ «</a:t>
            </a:r>
            <a:r>
              <a:rPr lang="ru-RU" sz="2000" dirty="0" err="1">
                <a:solidFill>
                  <a:schemeClr val="accent1"/>
                </a:solidFill>
                <a:latin typeface="Montserrat Medium" panose="00000600000000000000" pitchFamily="50" charset="-52"/>
              </a:rPr>
              <a:t>Муринский</a:t>
            </a:r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 ЦО № 2»;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accent1"/>
                </a:solidFill>
                <a:latin typeface="Montserrat Medium" panose="00000600000000000000" pitchFamily="50" charset="-52"/>
              </a:rPr>
              <a:t>Старостенкова</a:t>
            </a:r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 Татьяна Николаевна, </a:t>
            </a:r>
            <a:b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</a:br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МОБУ «СОШ «</a:t>
            </a:r>
            <a:r>
              <a:rPr lang="ru-RU" sz="2000" dirty="0" err="1">
                <a:solidFill>
                  <a:schemeClr val="accent1"/>
                </a:solidFill>
                <a:latin typeface="Montserrat Medium" panose="00000600000000000000" pitchFamily="50" charset="-52"/>
              </a:rPr>
              <a:t>Янинский</a:t>
            </a:r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 ЦО».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Тьютор: Новикова Александра Геннадьевна, </a:t>
            </a:r>
            <a:b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</a:br>
            <a:r>
              <a:rPr lang="ru-RU" sz="20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учитель биологии МОУ «Всеволожский ЦО»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SzPct val="200000"/>
            </a:pPr>
            <a:endParaRPr lang="ru-RU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C71D106E-87BB-41DD-A892-85FCFBCF4497}"/>
              </a:ext>
            </a:extLst>
          </p:cNvPr>
          <p:cNvSpPr txBox="1">
            <a:spLocks/>
          </p:cNvSpPr>
          <p:nvPr/>
        </p:nvSpPr>
        <p:spPr bwMode="auto">
          <a:xfrm>
            <a:off x="657225" y="381000"/>
            <a:ext cx="8785057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9pPr>
          </a:lstStyle>
          <a:p>
            <a:r>
              <a:rPr lang="ru-RU" sz="2800" b="1" dirty="0">
                <a:latin typeface="Montserrat Medium" panose="00000600000000000000" pitchFamily="50" charset="-52"/>
              </a:rPr>
              <a:t>Внедрение Национальной системы учительского роста </a:t>
            </a:r>
          </a:p>
        </p:txBody>
      </p:sp>
    </p:spTree>
    <p:extLst>
      <p:ext uri="{BB962C8B-B14F-4D97-AF65-F5344CB8AC3E}">
        <p14:creationId xmlns:p14="http://schemas.microsoft.com/office/powerpoint/2010/main" val="3298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1603E6-7CD6-4B10-803C-3B9E599D4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696" y="413527"/>
            <a:ext cx="10801350" cy="1127125"/>
          </a:xfrm>
        </p:spPr>
        <p:txBody>
          <a:bodyPr/>
          <a:lstStyle/>
          <a:p>
            <a:r>
              <a:rPr lang="ru-RU" sz="2400" b="1" dirty="0">
                <a:latin typeface="Montserrat Medium" panose="00000600000000000000" pitchFamily="50" charset="-52"/>
              </a:rPr>
              <a:t>Муниципальный фестиваль конкурсов педагогического мастерства «Профессиональный успех»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D480A202-C017-4C43-82B5-8EF12521A620}"/>
              </a:ext>
            </a:extLst>
          </p:cNvPr>
          <p:cNvCxnSpPr>
            <a:cxnSpLocks/>
          </p:cNvCxnSpPr>
          <p:nvPr/>
        </p:nvCxnSpPr>
        <p:spPr>
          <a:xfrm flipH="1">
            <a:off x="3037609" y="1613621"/>
            <a:ext cx="4618" cy="47317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7E3640E6-D959-434B-99BE-A45B093003C2}"/>
              </a:ext>
            </a:extLst>
          </p:cNvPr>
          <p:cNvCxnSpPr>
            <a:cxnSpLocks/>
          </p:cNvCxnSpPr>
          <p:nvPr/>
        </p:nvCxnSpPr>
        <p:spPr>
          <a:xfrm>
            <a:off x="6022109" y="1613620"/>
            <a:ext cx="0" cy="47317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CE913DAD-0540-4782-B875-01D3E7C18020}"/>
              </a:ext>
            </a:extLst>
          </p:cNvPr>
          <p:cNvCxnSpPr>
            <a:cxnSpLocks/>
          </p:cNvCxnSpPr>
          <p:nvPr/>
        </p:nvCxnSpPr>
        <p:spPr>
          <a:xfrm>
            <a:off x="8900407" y="1613620"/>
            <a:ext cx="0" cy="480565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Лента">
            <a:extLst>
              <a:ext uri="{FF2B5EF4-FFF2-40B4-BE49-F238E27FC236}">
                <a16:creationId xmlns:a16="http://schemas.microsoft.com/office/drawing/2014/main" xmlns="" id="{BAC17D0E-9396-4C27-971F-D00BA16087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448" y="1366694"/>
            <a:ext cx="914400" cy="914400"/>
          </a:xfrm>
          <a:prstGeom prst="rect">
            <a:avLst/>
          </a:prstGeom>
        </p:spPr>
      </p:pic>
      <p:pic>
        <p:nvPicPr>
          <p:cNvPr id="8" name="Рисунок 7" descr="Лента">
            <a:extLst>
              <a:ext uri="{FF2B5EF4-FFF2-40B4-BE49-F238E27FC236}">
                <a16:creationId xmlns:a16="http://schemas.microsoft.com/office/drawing/2014/main" xmlns="" id="{033DD6F7-9D72-4615-975C-245E48C03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016649" y="1373072"/>
            <a:ext cx="914400" cy="914400"/>
          </a:xfrm>
          <a:prstGeom prst="rect">
            <a:avLst/>
          </a:prstGeom>
        </p:spPr>
      </p:pic>
      <p:pic>
        <p:nvPicPr>
          <p:cNvPr id="9" name="Рисунок 8" descr="Лента">
            <a:extLst>
              <a:ext uri="{FF2B5EF4-FFF2-40B4-BE49-F238E27FC236}">
                <a16:creationId xmlns:a16="http://schemas.microsoft.com/office/drawing/2014/main" xmlns="" id="{316279EB-7DA4-4919-82CC-AC1BF1EF8E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053702" y="1366694"/>
            <a:ext cx="914400" cy="914400"/>
          </a:xfrm>
          <a:prstGeom prst="rect">
            <a:avLst/>
          </a:prstGeom>
        </p:spPr>
      </p:pic>
      <p:pic>
        <p:nvPicPr>
          <p:cNvPr id="10" name="Рисунок 9" descr="Лента">
            <a:extLst>
              <a:ext uri="{FF2B5EF4-FFF2-40B4-BE49-F238E27FC236}">
                <a16:creationId xmlns:a16="http://schemas.microsoft.com/office/drawing/2014/main" xmlns="" id="{9BAE5267-78BF-488D-B168-55C1FB2A05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95765" y="1366694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AD5B610-D4D5-442D-8CAE-7707B69C07C5}"/>
              </a:ext>
            </a:extLst>
          </p:cNvPr>
          <p:cNvSpPr txBox="1"/>
          <p:nvPr/>
        </p:nvSpPr>
        <p:spPr>
          <a:xfrm>
            <a:off x="262082" y="2327152"/>
            <a:ext cx="27755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Лучший учитель года</a:t>
            </a:r>
            <a:endParaRPr lang="ru-RU" sz="1400" b="1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E41AE26-1A68-4667-85CD-CC8FA35D7C09}"/>
              </a:ext>
            </a:extLst>
          </p:cNvPr>
          <p:cNvSpPr txBox="1"/>
          <p:nvPr/>
        </p:nvSpPr>
        <p:spPr>
          <a:xfrm>
            <a:off x="3237949" y="2328149"/>
            <a:ext cx="2591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Лучший учитель </a:t>
            </a:r>
          </a:p>
          <a:p>
            <a:pPr algn="ctr"/>
            <a:r>
              <a:rPr lang="ru-RU" sz="1400" b="1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начальных классов</a:t>
            </a:r>
            <a:endParaRPr lang="ru-RU" sz="1400" b="1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C17444D-0468-428D-ADAB-66657129E620}"/>
              </a:ext>
            </a:extLst>
          </p:cNvPr>
          <p:cNvSpPr txBox="1"/>
          <p:nvPr/>
        </p:nvSpPr>
        <p:spPr>
          <a:xfrm>
            <a:off x="6131211" y="2310995"/>
            <a:ext cx="2650834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Лучший воспитатель </a:t>
            </a:r>
            <a:r>
              <a:rPr lang="ru-RU" sz="1400" b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года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01621B0-BE29-448E-ADC9-41B8A319865D}"/>
              </a:ext>
            </a:extLst>
          </p:cNvPr>
          <p:cNvSpPr txBox="1"/>
          <p:nvPr/>
        </p:nvSpPr>
        <p:spPr>
          <a:xfrm>
            <a:off x="8891146" y="2338449"/>
            <a:ext cx="3034142" cy="340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Педагогический дебют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21E8011-AFBF-4B59-9CB1-297ECF5F082B}"/>
              </a:ext>
            </a:extLst>
          </p:cNvPr>
          <p:cNvSpPr txBox="1"/>
          <p:nvPr/>
        </p:nvSpPr>
        <p:spPr>
          <a:xfrm>
            <a:off x="682476" y="3125256"/>
            <a:ext cx="184698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Приняли участие</a:t>
            </a:r>
          </a:p>
          <a:p>
            <a:pPr algn="ctr"/>
            <a:r>
              <a:rPr lang="ru-RU" sz="2400" b="1" dirty="0">
                <a:solidFill>
                  <a:srgbClr val="E66800"/>
                </a:solidFill>
                <a:latin typeface="Montserrat Medium" panose="00000600000000000000" pitchFamily="50" charset="-52"/>
              </a:rPr>
              <a:t>17</a:t>
            </a:r>
          </a:p>
          <a:p>
            <a:pPr algn="ctr"/>
            <a:r>
              <a:rPr lang="ru-RU" sz="14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учителей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4ACA17B-64F3-4817-B4AA-70056268EF9F}"/>
              </a:ext>
            </a:extLst>
          </p:cNvPr>
          <p:cNvSpPr txBox="1"/>
          <p:nvPr/>
        </p:nvSpPr>
        <p:spPr>
          <a:xfrm>
            <a:off x="3538644" y="3111927"/>
            <a:ext cx="18998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Приняли участие </a:t>
            </a:r>
          </a:p>
          <a:p>
            <a:pPr algn="ctr"/>
            <a:r>
              <a:rPr lang="ru-RU" sz="24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sz="2400" b="1" dirty="0">
                <a:solidFill>
                  <a:schemeClr val="accent4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конкурсантов </a:t>
            </a:r>
          </a:p>
          <a:p>
            <a:endParaRPr lang="ru-RU" sz="1400" dirty="0">
              <a:latin typeface="Montserrat Medium" panose="00000600000000000000" pitchFamily="50" charset="-5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28633A5-8BB0-4A22-9D8A-A3916C8686CD}"/>
              </a:ext>
            </a:extLst>
          </p:cNvPr>
          <p:cNvSpPr txBox="1"/>
          <p:nvPr/>
        </p:nvSpPr>
        <p:spPr>
          <a:xfrm>
            <a:off x="6037121" y="3145782"/>
            <a:ext cx="286328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Участвовало </a:t>
            </a:r>
          </a:p>
          <a:p>
            <a:pPr algn="ctr"/>
            <a:r>
              <a:rPr lang="ru-RU" sz="24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20</a:t>
            </a:r>
            <a:r>
              <a:rPr lang="ru-RU" sz="2400" dirty="0">
                <a:solidFill>
                  <a:schemeClr val="accent4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педагогов</a:t>
            </a:r>
            <a:endParaRPr lang="ru-RU" sz="1400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5EB5361-E43F-4B57-A0C8-F5ADE9682C88}"/>
              </a:ext>
            </a:extLst>
          </p:cNvPr>
          <p:cNvSpPr txBox="1"/>
          <p:nvPr/>
        </p:nvSpPr>
        <p:spPr>
          <a:xfrm>
            <a:off x="8937355" y="3031845"/>
            <a:ext cx="317281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Максимальное количество </a:t>
            </a:r>
            <a:b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</a:br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участников – </a:t>
            </a:r>
            <a:b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</a:br>
            <a:r>
              <a:rPr lang="ru-RU" sz="24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27</a:t>
            </a:r>
            <a:r>
              <a:rPr lang="ru-RU" sz="2400" b="1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/>
            </a:r>
            <a:b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</a:br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молодых специалистов района</a:t>
            </a:r>
            <a:endParaRPr lang="ru-RU" sz="1400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7D877D4-F093-4870-9FE9-348BA95D1F85}"/>
              </a:ext>
            </a:extLst>
          </p:cNvPr>
          <p:cNvSpPr txBox="1"/>
          <p:nvPr/>
        </p:nvSpPr>
        <p:spPr>
          <a:xfrm>
            <a:off x="310047" y="4405488"/>
            <a:ext cx="26594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Победитель - Мельникова</a:t>
            </a:r>
            <a:r>
              <a:rPr lang="ru-RU" sz="1400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Татьяна Алексеевна, учитель русского языка и литературы МОУ «СОШ №2» </a:t>
            </a:r>
            <a:r>
              <a:rPr lang="ru-RU" sz="1400" dirty="0" err="1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г.Всеволожска</a:t>
            </a:r>
            <a:endParaRPr lang="ru-RU" sz="1400" dirty="0">
              <a:solidFill>
                <a:srgbClr val="E66800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7632810-E7D4-4465-B24E-A696A110E05E}"/>
              </a:ext>
            </a:extLst>
          </p:cNvPr>
          <p:cNvSpPr txBox="1"/>
          <p:nvPr/>
        </p:nvSpPr>
        <p:spPr>
          <a:xfrm>
            <a:off x="3160589" y="4422038"/>
            <a:ext cx="278359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Победитель - Серебрякова Оксана Алексеевна, учитель начальных классов МОУ «СОШ №5» </a:t>
            </a:r>
            <a:r>
              <a:rPr lang="ru-RU" sz="1400" dirty="0" err="1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г.Всеволожска</a:t>
            </a:r>
            <a:endParaRPr lang="ru-RU" sz="1400" dirty="0">
              <a:solidFill>
                <a:srgbClr val="E66800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65243FF-8BD1-4500-A1EE-ECD2AF2A7580}"/>
              </a:ext>
            </a:extLst>
          </p:cNvPr>
          <p:cNvSpPr txBox="1"/>
          <p:nvPr/>
        </p:nvSpPr>
        <p:spPr>
          <a:xfrm>
            <a:off x="6072371" y="4380088"/>
            <a:ext cx="28725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Победитель - </a:t>
            </a:r>
            <a:r>
              <a:rPr lang="ru-RU" sz="1400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Буховцова</a:t>
            </a:r>
            <a:r>
              <a:rPr lang="ru-RU" sz="1400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 Ольга Леонидовна, учитель-логопед МДОУ «ЦРР - Д/С №4» </a:t>
            </a:r>
            <a:r>
              <a:rPr lang="ru-RU" sz="1400" dirty="0" err="1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г.Всеволожска</a:t>
            </a:r>
            <a:endParaRPr lang="ru-RU" sz="1400" dirty="0">
              <a:solidFill>
                <a:srgbClr val="E66800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3CF11E4-0D9A-4C7C-AC67-044001B8946F}"/>
              </a:ext>
            </a:extLst>
          </p:cNvPr>
          <p:cNvSpPr txBox="1"/>
          <p:nvPr/>
        </p:nvSpPr>
        <p:spPr>
          <a:xfrm>
            <a:off x="8969427" y="4405488"/>
            <a:ext cx="30231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Первое место у Зубровой Екатерины Игоревны, учителя географии МОУ «Гимназия» </a:t>
            </a:r>
            <a:r>
              <a:rPr lang="ru-RU" sz="1400" dirty="0" err="1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г.Сертолово</a:t>
            </a:r>
            <a:r>
              <a:rPr lang="ru-RU" sz="1400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, и Казанцевой Елизаветы Михайловны, инструктора по физической культуре МОБУ «СОШ «</a:t>
            </a:r>
            <a:r>
              <a:rPr lang="ru-RU" sz="1400" dirty="0" err="1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Кудровский</a:t>
            </a:r>
            <a:r>
              <a:rPr lang="ru-RU" sz="1400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 ЦО №1»</a:t>
            </a:r>
            <a:endParaRPr lang="ru-RU" sz="1400" dirty="0">
              <a:solidFill>
                <a:srgbClr val="E66800"/>
              </a:solidFill>
              <a:latin typeface="Montserrat Medium" panose="00000600000000000000" pitchFamily="50" charset="-52"/>
            </a:endParaRP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D5244F3F-D995-46EB-9AE2-E168CEC1B258}"/>
              </a:ext>
            </a:extLst>
          </p:cNvPr>
          <p:cNvCxnSpPr>
            <a:cxnSpLocks/>
          </p:cNvCxnSpPr>
          <p:nvPr/>
        </p:nvCxnSpPr>
        <p:spPr>
          <a:xfrm>
            <a:off x="535709" y="2919955"/>
            <a:ext cx="11240655" cy="7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xmlns="" id="{A1B55720-1F03-418C-86A3-E815B324218A}"/>
              </a:ext>
            </a:extLst>
          </p:cNvPr>
          <p:cNvCxnSpPr/>
          <p:nvPr/>
        </p:nvCxnSpPr>
        <p:spPr>
          <a:xfrm>
            <a:off x="438727" y="4219923"/>
            <a:ext cx="113145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53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D480A202-C017-4C43-82B5-8EF12521A620}"/>
              </a:ext>
            </a:extLst>
          </p:cNvPr>
          <p:cNvCxnSpPr>
            <a:cxnSpLocks/>
          </p:cNvCxnSpPr>
          <p:nvPr/>
        </p:nvCxnSpPr>
        <p:spPr>
          <a:xfrm flipH="1">
            <a:off x="3037609" y="1613621"/>
            <a:ext cx="4618" cy="47317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7E3640E6-D959-434B-99BE-A45B093003C2}"/>
              </a:ext>
            </a:extLst>
          </p:cNvPr>
          <p:cNvCxnSpPr>
            <a:cxnSpLocks/>
          </p:cNvCxnSpPr>
          <p:nvPr/>
        </p:nvCxnSpPr>
        <p:spPr>
          <a:xfrm>
            <a:off x="6042895" y="1613620"/>
            <a:ext cx="0" cy="47317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CE913DAD-0540-4782-B875-01D3E7C18020}"/>
              </a:ext>
            </a:extLst>
          </p:cNvPr>
          <p:cNvCxnSpPr>
            <a:cxnSpLocks/>
          </p:cNvCxnSpPr>
          <p:nvPr/>
        </p:nvCxnSpPr>
        <p:spPr>
          <a:xfrm>
            <a:off x="8900407" y="1613620"/>
            <a:ext cx="0" cy="480565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AD5B610-D4D5-442D-8CAE-7707B69C07C5}"/>
              </a:ext>
            </a:extLst>
          </p:cNvPr>
          <p:cNvSpPr txBox="1"/>
          <p:nvPr/>
        </p:nvSpPr>
        <p:spPr>
          <a:xfrm>
            <a:off x="-7482" y="2252241"/>
            <a:ext cx="3174942" cy="783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Лучший педагог дополнительного образования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E41AE26-1A68-4667-85CD-CC8FA35D7C09}"/>
              </a:ext>
            </a:extLst>
          </p:cNvPr>
          <p:cNvSpPr txBox="1"/>
          <p:nvPr/>
        </p:nvSpPr>
        <p:spPr>
          <a:xfrm>
            <a:off x="3305459" y="2212396"/>
            <a:ext cx="25919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Лучший классный руководитель начальных классов</a:t>
            </a:r>
            <a:endParaRPr lang="ru-RU" sz="1400" b="1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C17444D-0468-428D-ADAB-66657129E620}"/>
              </a:ext>
            </a:extLst>
          </p:cNvPr>
          <p:cNvSpPr txBox="1"/>
          <p:nvPr/>
        </p:nvSpPr>
        <p:spPr>
          <a:xfrm>
            <a:off x="6146234" y="2209248"/>
            <a:ext cx="2650834" cy="835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Лучший классный руководитель 5-11 классов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01621B0-BE29-448E-ADC9-41B8A319865D}"/>
              </a:ext>
            </a:extLst>
          </p:cNvPr>
          <p:cNvSpPr txBox="1"/>
          <p:nvPr/>
        </p:nvSpPr>
        <p:spPr>
          <a:xfrm>
            <a:off x="9016555" y="2437186"/>
            <a:ext cx="3034142" cy="340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Учитель здоровья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21E8011-AFBF-4B59-9CB1-297ECF5F082B}"/>
              </a:ext>
            </a:extLst>
          </p:cNvPr>
          <p:cNvSpPr txBox="1"/>
          <p:nvPr/>
        </p:nvSpPr>
        <p:spPr>
          <a:xfrm>
            <a:off x="626089" y="3177604"/>
            <a:ext cx="184698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Приняли участие</a:t>
            </a:r>
          </a:p>
          <a:p>
            <a:pPr algn="ctr"/>
            <a:r>
              <a:rPr lang="ru-RU" b="1" dirty="0">
                <a:solidFill>
                  <a:srgbClr val="E66800"/>
                </a:solidFill>
                <a:latin typeface="Montserrat Medium" panose="00000600000000000000" pitchFamily="50" charset="-52"/>
              </a:rPr>
              <a:t>10</a:t>
            </a:r>
          </a:p>
          <a:p>
            <a:pPr algn="ctr"/>
            <a:r>
              <a:rPr lang="ru-RU" sz="1400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педагогов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4ACA17B-64F3-4817-B4AA-70056268EF9F}"/>
              </a:ext>
            </a:extLst>
          </p:cNvPr>
          <p:cNvSpPr txBox="1"/>
          <p:nvPr/>
        </p:nvSpPr>
        <p:spPr>
          <a:xfrm>
            <a:off x="3058389" y="3162308"/>
            <a:ext cx="29386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Приняли участие </a:t>
            </a:r>
          </a:p>
          <a:p>
            <a:pPr algn="ctr"/>
            <a:r>
              <a:rPr lang="ru-RU" b="1" dirty="0">
                <a:solidFill>
                  <a:srgbClr val="E66800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ru-RU" b="1" dirty="0">
                <a:solidFill>
                  <a:schemeClr val="accent4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едагогов начальной школы</a:t>
            </a:r>
          </a:p>
          <a:p>
            <a:endParaRPr lang="ru-RU" sz="1400" dirty="0">
              <a:latin typeface="Montserrat Medium" panose="00000600000000000000" pitchFamily="50" charset="-5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28633A5-8BB0-4A22-9D8A-A3916C8686CD}"/>
              </a:ext>
            </a:extLst>
          </p:cNvPr>
          <p:cNvSpPr txBox="1"/>
          <p:nvPr/>
        </p:nvSpPr>
        <p:spPr>
          <a:xfrm>
            <a:off x="6042895" y="3145556"/>
            <a:ext cx="286328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Приняли участие </a:t>
            </a:r>
          </a:p>
          <a:p>
            <a:pPr algn="ctr"/>
            <a:r>
              <a:rPr lang="ru-RU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10</a:t>
            </a:r>
            <a:endParaRPr lang="ru-RU" dirty="0">
              <a:solidFill>
                <a:srgbClr val="E66800"/>
              </a:solidFill>
              <a:effectLst/>
              <a:latin typeface="Montserrat Medium" panose="00000600000000000000" pitchFamily="50" charset="-52"/>
              <a:ea typeface="Calibri" panose="020F0502020204030204" pitchFamily="34" charset="0"/>
            </a:endParaRPr>
          </a:p>
          <a:p>
            <a:pPr algn="ctr"/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педагогов</a:t>
            </a:r>
            <a:endParaRPr lang="ru-RU" sz="1400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5EB5361-E43F-4B57-A0C8-F5ADE9682C88}"/>
              </a:ext>
            </a:extLst>
          </p:cNvPr>
          <p:cNvSpPr txBox="1"/>
          <p:nvPr/>
        </p:nvSpPr>
        <p:spPr>
          <a:xfrm>
            <a:off x="8922343" y="3145556"/>
            <a:ext cx="317281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Приняли участие</a:t>
            </a:r>
            <a:b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</a:br>
            <a:r>
              <a:rPr lang="ru-RU" b="1" dirty="0">
                <a:solidFill>
                  <a:srgbClr val="E66800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12</a:t>
            </a:r>
            <a:r>
              <a:rPr lang="ru-RU" sz="1400" b="1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/>
            </a:r>
            <a:b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</a:br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педагогов</a:t>
            </a:r>
            <a:endParaRPr lang="ru-RU" sz="1400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7D877D4-F093-4870-9FE9-348BA95D1F85}"/>
              </a:ext>
            </a:extLst>
          </p:cNvPr>
          <p:cNvSpPr txBox="1"/>
          <p:nvPr/>
        </p:nvSpPr>
        <p:spPr>
          <a:xfrm>
            <a:off x="345793" y="4217504"/>
            <a:ext cx="265948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Победитель - Лесиков Денис Геннадьевич, педагог дополнительного образования МОБУ «</a:t>
            </a:r>
            <a:r>
              <a:rPr lang="ru-RU" sz="1600" b="1" dirty="0" err="1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Муринская</a:t>
            </a:r>
            <a:r>
              <a:rPr lang="ru-RU" sz="16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 СОШ №3»</a:t>
            </a:r>
            <a:endParaRPr lang="ru-RU" sz="1600" b="1" dirty="0">
              <a:solidFill>
                <a:srgbClr val="E66800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7632810-E7D4-4465-B24E-A696A110E05E}"/>
              </a:ext>
            </a:extLst>
          </p:cNvPr>
          <p:cNvSpPr txBox="1"/>
          <p:nvPr/>
        </p:nvSpPr>
        <p:spPr>
          <a:xfrm>
            <a:off x="3150765" y="4217504"/>
            <a:ext cx="27835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Победитель -  </a:t>
            </a:r>
            <a:r>
              <a:rPr lang="ru-RU" sz="1600" b="1" dirty="0" err="1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Симинченко</a:t>
            </a:r>
            <a:r>
              <a:rPr lang="ru-RU" sz="16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 Татьяна Юрьевна, учитель начальных классов МОУ «Ново-</a:t>
            </a:r>
            <a:r>
              <a:rPr lang="ru-RU" sz="1600" b="1" dirty="0" err="1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Девяткинская</a:t>
            </a:r>
            <a:r>
              <a:rPr lang="ru-RU" sz="16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 СОШ №1»</a:t>
            </a:r>
            <a:endParaRPr lang="ru-RU" sz="1600" b="1" dirty="0">
              <a:solidFill>
                <a:srgbClr val="E66800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65243FF-8BD1-4500-A1EE-ECD2AF2A7580}"/>
              </a:ext>
            </a:extLst>
          </p:cNvPr>
          <p:cNvSpPr txBox="1"/>
          <p:nvPr/>
        </p:nvSpPr>
        <p:spPr>
          <a:xfrm>
            <a:off x="6032803" y="4192104"/>
            <a:ext cx="28725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Победитель - Викторович Екатерина Александровна, учитель русского языка МОБУ «СОШ «</a:t>
            </a:r>
            <a:r>
              <a:rPr lang="ru-RU" sz="1600" b="1" dirty="0" err="1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Муринский</a:t>
            </a:r>
            <a:r>
              <a:rPr lang="ru-RU" sz="16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 ЦО №2»</a:t>
            </a:r>
            <a:endParaRPr lang="ru-RU" sz="1600" b="1" dirty="0">
              <a:solidFill>
                <a:srgbClr val="E66800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3CF11E4-0D9A-4C7C-AC67-044001B8946F}"/>
              </a:ext>
            </a:extLst>
          </p:cNvPr>
          <p:cNvSpPr txBox="1"/>
          <p:nvPr/>
        </p:nvSpPr>
        <p:spPr>
          <a:xfrm>
            <a:off x="9005173" y="4217504"/>
            <a:ext cx="30231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Победитель -  Ливанова Елена Павловна, учитель физической культуры МОБУ «СОШ «ЦО «</a:t>
            </a:r>
            <a:r>
              <a:rPr lang="ru-RU" sz="1600" b="1" dirty="0" err="1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Кудрово</a:t>
            </a:r>
            <a:r>
              <a:rPr lang="ru-RU" sz="16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»</a:t>
            </a:r>
            <a:endParaRPr lang="ru-RU" sz="1600" b="1" dirty="0">
              <a:solidFill>
                <a:srgbClr val="E66800"/>
              </a:solidFill>
              <a:latin typeface="Montserrat Medium" panose="00000600000000000000" pitchFamily="50" charset="-52"/>
            </a:endParaRPr>
          </a:p>
        </p:txBody>
      </p:sp>
      <p:pic>
        <p:nvPicPr>
          <p:cNvPr id="11" name="Рисунок 10" descr="Медаль">
            <a:extLst>
              <a:ext uri="{FF2B5EF4-FFF2-40B4-BE49-F238E27FC236}">
                <a16:creationId xmlns:a16="http://schemas.microsoft.com/office/drawing/2014/main" xmlns="" id="{FA1C8049-A932-4878-95E2-79523DB61B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2789" y="1366694"/>
            <a:ext cx="914400" cy="914400"/>
          </a:xfrm>
          <a:prstGeom prst="rect">
            <a:avLst/>
          </a:prstGeom>
        </p:spPr>
      </p:pic>
      <p:pic>
        <p:nvPicPr>
          <p:cNvPr id="25" name="Рисунок 24" descr="Медаль">
            <a:extLst>
              <a:ext uri="{FF2B5EF4-FFF2-40B4-BE49-F238E27FC236}">
                <a16:creationId xmlns:a16="http://schemas.microsoft.com/office/drawing/2014/main" xmlns="" id="{383E19DA-C3DA-476E-AEFC-B3AA9B11DD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073819" y="1356890"/>
            <a:ext cx="914400" cy="914400"/>
          </a:xfrm>
          <a:prstGeom prst="rect">
            <a:avLst/>
          </a:prstGeom>
        </p:spPr>
      </p:pic>
      <p:pic>
        <p:nvPicPr>
          <p:cNvPr id="27" name="Рисунок 26" descr="Медаль">
            <a:extLst>
              <a:ext uri="{FF2B5EF4-FFF2-40B4-BE49-F238E27FC236}">
                <a16:creationId xmlns:a16="http://schemas.microsoft.com/office/drawing/2014/main" xmlns="" id="{F8B14C4E-3B23-4982-806F-EF38A01822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033500" y="1356890"/>
            <a:ext cx="914400" cy="914400"/>
          </a:xfrm>
          <a:prstGeom prst="rect">
            <a:avLst/>
          </a:prstGeom>
        </p:spPr>
      </p:pic>
      <p:pic>
        <p:nvPicPr>
          <p:cNvPr id="29" name="Рисунок 28" descr="Медаль">
            <a:extLst>
              <a:ext uri="{FF2B5EF4-FFF2-40B4-BE49-F238E27FC236}">
                <a16:creationId xmlns:a16="http://schemas.microsoft.com/office/drawing/2014/main" xmlns="" id="{1B3BD78E-365A-40A7-8A05-E94AA6E9F3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30089" y="1352192"/>
            <a:ext cx="914400" cy="914400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EF255F92-E540-4A54-B495-55D1465DEFCF}"/>
              </a:ext>
            </a:extLst>
          </p:cNvPr>
          <p:cNvCxnSpPr/>
          <p:nvPr/>
        </p:nvCxnSpPr>
        <p:spPr>
          <a:xfrm>
            <a:off x="221672" y="3029550"/>
            <a:ext cx="116008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A9444234-1E9E-406D-A2CB-20DA08698985}"/>
              </a:ext>
            </a:extLst>
          </p:cNvPr>
          <p:cNvCxnSpPr>
            <a:cxnSpLocks/>
          </p:cNvCxnSpPr>
          <p:nvPr/>
        </p:nvCxnSpPr>
        <p:spPr>
          <a:xfrm>
            <a:off x="221672" y="4096132"/>
            <a:ext cx="116008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72D46B32-40BA-48A4-9FE6-FCFD6E2DB654}"/>
              </a:ext>
            </a:extLst>
          </p:cNvPr>
          <p:cNvSpPr txBox="1">
            <a:spLocks/>
          </p:cNvSpPr>
          <p:nvPr/>
        </p:nvSpPr>
        <p:spPr bwMode="auto">
          <a:xfrm>
            <a:off x="671696" y="413527"/>
            <a:ext cx="1080135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9pPr>
          </a:lstStyle>
          <a:p>
            <a:r>
              <a:rPr lang="ru-RU" sz="2400" b="1">
                <a:latin typeface="Montserrat Medium" panose="00000600000000000000" pitchFamily="50" charset="-52"/>
              </a:rPr>
              <a:t>Муниципальный фестиваль конкурсов педагогического мастерства «Профессиональный успех»</a:t>
            </a:r>
            <a:endParaRPr lang="ru-RU" sz="2400" b="1" dirty="0">
              <a:latin typeface="Montserrat Medium" panose="000006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874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D480A202-C017-4C43-82B5-8EF12521A620}"/>
              </a:ext>
            </a:extLst>
          </p:cNvPr>
          <p:cNvCxnSpPr>
            <a:cxnSpLocks/>
          </p:cNvCxnSpPr>
          <p:nvPr/>
        </p:nvCxnSpPr>
        <p:spPr>
          <a:xfrm flipH="1">
            <a:off x="4180712" y="1632341"/>
            <a:ext cx="4618" cy="47317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7E3640E6-D959-434B-99BE-A45B093003C2}"/>
              </a:ext>
            </a:extLst>
          </p:cNvPr>
          <p:cNvCxnSpPr>
            <a:cxnSpLocks/>
          </p:cNvCxnSpPr>
          <p:nvPr/>
        </p:nvCxnSpPr>
        <p:spPr>
          <a:xfrm>
            <a:off x="7961745" y="1632341"/>
            <a:ext cx="0" cy="47317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AD5B610-D4D5-442D-8CAE-7707B69C07C5}"/>
              </a:ext>
            </a:extLst>
          </p:cNvPr>
          <p:cNvSpPr txBox="1"/>
          <p:nvPr/>
        </p:nvSpPr>
        <p:spPr>
          <a:xfrm>
            <a:off x="809020" y="2398530"/>
            <a:ext cx="3174942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Лучший учитель в рамках Приоритетного национального проекта «Образование»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E41AE26-1A68-4667-85CD-CC8FA35D7C09}"/>
              </a:ext>
            </a:extLst>
          </p:cNvPr>
          <p:cNvSpPr txBox="1"/>
          <p:nvPr/>
        </p:nvSpPr>
        <p:spPr>
          <a:xfrm>
            <a:off x="4800025" y="2398530"/>
            <a:ext cx="2591950" cy="307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Лучший учитель ОРКСЭ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C17444D-0468-428D-ADAB-66657129E620}"/>
              </a:ext>
            </a:extLst>
          </p:cNvPr>
          <p:cNvSpPr txBox="1"/>
          <p:nvPr/>
        </p:nvSpPr>
        <p:spPr>
          <a:xfrm>
            <a:off x="8355247" y="2397632"/>
            <a:ext cx="2650834" cy="568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Лучшее методическое объединение года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4ACA17B-64F3-4817-B4AA-70056268EF9F}"/>
              </a:ext>
            </a:extLst>
          </p:cNvPr>
          <p:cNvSpPr txBox="1"/>
          <p:nvPr/>
        </p:nvSpPr>
        <p:spPr>
          <a:xfrm>
            <a:off x="4570037" y="3076225"/>
            <a:ext cx="300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Проведен впервые, приняли участие учителя из трех общеобразовательных учреждений</a:t>
            </a:r>
            <a:endParaRPr lang="ru-RU" sz="1400" dirty="0">
              <a:latin typeface="Montserrat Medium" panose="00000600000000000000" pitchFamily="50" charset="-5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28633A5-8BB0-4A22-9D8A-A3916C8686CD}"/>
              </a:ext>
            </a:extLst>
          </p:cNvPr>
          <p:cNvSpPr txBox="1"/>
          <p:nvPr/>
        </p:nvSpPr>
        <p:spPr>
          <a:xfrm>
            <a:off x="8249020" y="2979825"/>
            <a:ext cx="286328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Приняли участие </a:t>
            </a:r>
          </a:p>
          <a:p>
            <a:pPr algn="ctr"/>
            <a:r>
              <a:rPr lang="en-US" sz="1600" b="1" dirty="0">
                <a:solidFill>
                  <a:srgbClr val="E66800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10</a:t>
            </a:r>
            <a:endParaRPr lang="ru-RU" sz="1600" dirty="0">
              <a:solidFill>
                <a:srgbClr val="E66800"/>
              </a:solidFill>
              <a:effectLst/>
              <a:latin typeface="Montserrat Medium" panose="00000600000000000000" pitchFamily="50" charset="-52"/>
              <a:ea typeface="Calibri" panose="020F0502020204030204" pitchFamily="34" charset="0"/>
            </a:endParaRPr>
          </a:p>
          <a:p>
            <a:pPr algn="ctr"/>
            <a:r>
              <a:rPr lang="ru-RU" sz="1400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п</a:t>
            </a:r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едагогических коллективов</a:t>
            </a:r>
            <a:endParaRPr lang="ru-RU" sz="1400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7D877D4-F093-4870-9FE9-348BA95D1F85}"/>
              </a:ext>
            </a:extLst>
          </p:cNvPr>
          <p:cNvSpPr txBox="1"/>
          <p:nvPr/>
        </p:nvSpPr>
        <p:spPr>
          <a:xfrm>
            <a:off x="1079693" y="4316894"/>
            <a:ext cx="2659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Победитель –  Малкова Дарья Ивановна, учитель начальных классов МОУ «СОШ «</a:t>
            </a:r>
            <a:r>
              <a:rPr lang="ru-RU" sz="1600" b="1" dirty="0" err="1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Рахьинский</a:t>
            </a:r>
            <a:r>
              <a:rPr lang="ru-RU" sz="16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 ЦО»</a:t>
            </a:r>
            <a:endParaRPr lang="ru-RU" sz="1600" b="1" dirty="0">
              <a:solidFill>
                <a:srgbClr val="E66800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7632810-E7D4-4465-B24E-A696A110E05E}"/>
              </a:ext>
            </a:extLst>
          </p:cNvPr>
          <p:cNvSpPr txBox="1"/>
          <p:nvPr/>
        </p:nvSpPr>
        <p:spPr>
          <a:xfrm>
            <a:off x="4570037" y="4316894"/>
            <a:ext cx="32101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E66800"/>
                </a:solidFill>
                <a:latin typeface="Montserrat Medium" panose="00000600000000000000" pitchFamily="50" charset="-52"/>
              </a:rPr>
              <a:t>1 место -  Храмцова Елена Николаевна, учитель начальных классов </a:t>
            </a:r>
            <a:r>
              <a:rPr lang="en-US" sz="1600" b="1" dirty="0">
                <a:solidFill>
                  <a:srgbClr val="E66800"/>
                </a:solidFill>
                <a:latin typeface="Montserrat Medium" panose="00000600000000000000" pitchFamily="50" charset="-52"/>
              </a:rPr>
              <a:t/>
            </a:r>
            <a:br>
              <a:rPr lang="en-US" sz="1600" b="1" dirty="0">
                <a:solidFill>
                  <a:srgbClr val="E66800"/>
                </a:solidFill>
                <a:latin typeface="Montserrat Medium" panose="00000600000000000000" pitchFamily="50" charset="-52"/>
              </a:rPr>
            </a:br>
            <a:r>
              <a:rPr lang="ru-RU" sz="1600" b="1" dirty="0">
                <a:solidFill>
                  <a:srgbClr val="E66800"/>
                </a:solidFill>
                <a:latin typeface="Montserrat Medium" panose="00000600000000000000" pitchFamily="50" charset="-52"/>
              </a:rPr>
              <a:t>МОУ «Лицей №1» </a:t>
            </a:r>
            <a:r>
              <a:rPr lang="ru-RU" sz="1600" b="1" dirty="0" err="1">
                <a:solidFill>
                  <a:srgbClr val="E66800"/>
                </a:solidFill>
                <a:latin typeface="Montserrat Medium" panose="00000600000000000000" pitchFamily="50" charset="-52"/>
              </a:rPr>
              <a:t>г.Всеволожска</a:t>
            </a:r>
            <a:endParaRPr lang="ru-RU" sz="1600" b="1" dirty="0">
              <a:solidFill>
                <a:srgbClr val="E66800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65243FF-8BD1-4500-A1EE-ECD2AF2A7580}"/>
              </a:ext>
            </a:extLst>
          </p:cNvPr>
          <p:cNvSpPr txBox="1"/>
          <p:nvPr/>
        </p:nvSpPr>
        <p:spPr>
          <a:xfrm>
            <a:off x="8138662" y="4316894"/>
            <a:ext cx="30840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Победитель - методическое объединение учителей истории и обществознания МОБУ «СОШ «</a:t>
            </a:r>
            <a:r>
              <a:rPr lang="ru-RU" sz="1600" b="1" dirty="0" err="1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Муринский</a:t>
            </a:r>
            <a:r>
              <a:rPr lang="ru-RU" sz="16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 ЦО №2»</a:t>
            </a:r>
            <a:endParaRPr lang="ru-RU" sz="1600" b="1" dirty="0">
              <a:solidFill>
                <a:srgbClr val="E66800"/>
              </a:solidFill>
              <a:latin typeface="Montserrat Medium" panose="00000600000000000000" pitchFamily="50" charset="-52"/>
            </a:endParaRPr>
          </a:p>
        </p:txBody>
      </p:sp>
      <p:pic>
        <p:nvPicPr>
          <p:cNvPr id="8" name="Рисунок 7" descr="Венок">
            <a:extLst>
              <a:ext uri="{FF2B5EF4-FFF2-40B4-BE49-F238E27FC236}">
                <a16:creationId xmlns:a16="http://schemas.microsoft.com/office/drawing/2014/main" xmlns="" id="{6227F77D-0460-4161-9907-2EE0E99659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16337" y="1422150"/>
            <a:ext cx="914400" cy="914400"/>
          </a:xfrm>
          <a:prstGeom prst="rect">
            <a:avLst/>
          </a:prstGeom>
        </p:spPr>
      </p:pic>
      <p:pic>
        <p:nvPicPr>
          <p:cNvPr id="31" name="Рисунок 30" descr="Венок">
            <a:extLst>
              <a:ext uri="{FF2B5EF4-FFF2-40B4-BE49-F238E27FC236}">
                <a16:creationId xmlns:a16="http://schemas.microsoft.com/office/drawing/2014/main" xmlns="" id="{C33D698B-7D30-447F-A0FC-2AFF8078B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18469" y="1428058"/>
            <a:ext cx="914400" cy="914400"/>
          </a:xfrm>
          <a:prstGeom prst="rect">
            <a:avLst/>
          </a:prstGeom>
        </p:spPr>
      </p:pic>
      <p:pic>
        <p:nvPicPr>
          <p:cNvPr id="33" name="Рисунок 32" descr="Венок">
            <a:extLst>
              <a:ext uri="{FF2B5EF4-FFF2-40B4-BE49-F238E27FC236}">
                <a16:creationId xmlns:a16="http://schemas.microsoft.com/office/drawing/2014/main" xmlns="" id="{E9245A58-41D8-4A99-B2CE-A88B18E1AE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223464" y="1425193"/>
            <a:ext cx="914400" cy="9144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9DE00D74-0559-404C-B982-3BD13CD1A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696" y="413527"/>
            <a:ext cx="10801350" cy="1127125"/>
          </a:xfrm>
        </p:spPr>
        <p:txBody>
          <a:bodyPr/>
          <a:lstStyle/>
          <a:p>
            <a:r>
              <a:rPr lang="ru-RU" sz="2400" b="1" dirty="0">
                <a:latin typeface="Montserrat Medium" panose="00000600000000000000" pitchFamily="50" charset="-52"/>
              </a:rPr>
              <a:t>Муниципальный фестиваль конкурсов педагогического мастерства «Профессиональный успех»</a:t>
            </a:r>
          </a:p>
        </p:txBody>
      </p:sp>
    </p:spTree>
    <p:extLst>
      <p:ext uri="{BB962C8B-B14F-4D97-AF65-F5344CB8AC3E}">
        <p14:creationId xmlns:p14="http://schemas.microsoft.com/office/powerpoint/2010/main" val="119165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5DE7D0D-D6DD-4D8C-A197-593051E0DF6E}"/>
              </a:ext>
            </a:extLst>
          </p:cNvPr>
          <p:cNvSpPr txBox="1"/>
          <p:nvPr/>
        </p:nvSpPr>
        <p:spPr>
          <a:xfrm>
            <a:off x="637308" y="1702643"/>
            <a:ext cx="10917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800" dirty="0">
              <a:effectLst/>
              <a:latin typeface="Montserrat Medium" panose="000006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endParaRPr lang="ru-RU" sz="1800" dirty="0">
              <a:effectLst/>
              <a:latin typeface="Montserrat Medium" panose="000006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1F29B4D-B726-4DC7-BAF5-A3A303F52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14732"/>
            <a:ext cx="10801350" cy="764742"/>
          </a:xfrm>
        </p:spPr>
        <p:txBody>
          <a:bodyPr/>
          <a:lstStyle/>
          <a:p>
            <a:r>
              <a:rPr lang="ru-RU" b="1" dirty="0">
                <a:latin typeface="Montserrat Medium" panose="00000600000000000000" pitchFamily="50" charset="-52"/>
              </a:rPr>
              <a:t>Конкурсы регионального уровня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F095051-E321-4354-9A41-B19326682EE5}"/>
              </a:ext>
            </a:extLst>
          </p:cNvPr>
          <p:cNvSpPr txBox="1"/>
          <p:nvPr/>
        </p:nvSpPr>
        <p:spPr>
          <a:xfrm>
            <a:off x="1265375" y="1500239"/>
            <a:ext cx="1045296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«Лучший руководитель ОУ - 2020»</a:t>
            </a:r>
          </a:p>
          <a:p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Победитель: Деревянко Александр Георгиевич, директор МОБУ «СОШ «</a:t>
            </a:r>
            <a:r>
              <a:rPr lang="ru-RU" sz="14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Муринский</a:t>
            </a:r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ЦО №2»</a:t>
            </a:r>
          </a:p>
          <a:p>
            <a:r>
              <a:rPr lang="ru-RU" sz="1400" dirty="0">
                <a:solidFill>
                  <a:srgbClr val="FF0000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FF0000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Ленинградский областной конкурс профессионального мастерства в номинации </a:t>
            </a:r>
            <a:r>
              <a:rPr lang="en-US" sz="14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«Библиотекарь года - 2021»</a:t>
            </a:r>
          </a:p>
          <a:p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Победитель: Исаева Анна Владимировна, педагог-библиотекарь, </a:t>
            </a:r>
            <a:r>
              <a:rPr lang="en-US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главный библиотекарь МОБУ «СОШ «</a:t>
            </a:r>
            <a:r>
              <a:rPr lang="ru-RU" sz="14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Агалатовский</a:t>
            </a:r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ЦО»</a:t>
            </a:r>
          </a:p>
          <a:p>
            <a:r>
              <a:rPr lang="ru-RU" sz="1400" dirty="0"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solidFill>
                <a:srgbClr val="E66800"/>
              </a:solidFill>
              <a:effectLst/>
              <a:latin typeface="Montserrat Medium" panose="000006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Ленинградский областной конкурс профессионального мастерства в номинации </a:t>
            </a:r>
            <a:r>
              <a:rPr lang="en-US" sz="14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«Учитель года - 2021»</a:t>
            </a:r>
          </a:p>
          <a:p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Победитель: Тимченко Мария Александровна, </a:t>
            </a:r>
            <a:r>
              <a:rPr lang="en-US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 информатики и математики МОБУ «СОШ «</a:t>
            </a:r>
            <a:r>
              <a:rPr lang="ru-RU" sz="14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Агалатовский</a:t>
            </a:r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ЦО»</a:t>
            </a:r>
          </a:p>
          <a:p>
            <a:r>
              <a:rPr lang="ru-RU" sz="1400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Ленинградский областной конкурс профессионального мастерства в номинации </a:t>
            </a:r>
            <a:r>
              <a:rPr lang="en-US" sz="14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«Воспитатель года - 2021»</a:t>
            </a:r>
          </a:p>
          <a:p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Победитель: Степаненко Екатерина Николаевна, воспитатель МДОУ «ДСКВ № 59» </a:t>
            </a:r>
            <a:r>
              <a:rPr lang="ru-RU" sz="14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д.Новое</a:t>
            </a:r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Девяткино</a:t>
            </a:r>
            <a:endParaRPr lang="ru-RU" sz="1400" dirty="0">
              <a:solidFill>
                <a:schemeClr val="accent1"/>
              </a:solidFill>
              <a:effectLst/>
              <a:latin typeface="Montserrat Medium" panose="000006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Ленинградский областной конкурс профессионального мастерства в номинации </a:t>
            </a:r>
            <a:r>
              <a:rPr lang="en-US" sz="14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E66800"/>
                </a:solidFill>
                <a:effectLst/>
                <a:latin typeface="Montserrat Medium" panose="000006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«Педагог-психолог - 2021»</a:t>
            </a:r>
          </a:p>
          <a:p>
            <a:r>
              <a:rPr lang="ru-RU" sz="1400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Победитель: Ануфриева Инна Михайловна, педагог-психолог МДОБУ «ДСКВ «Южный» г. Всеволожска</a:t>
            </a:r>
            <a:endParaRPr lang="ru-RU" sz="1400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pic>
        <p:nvPicPr>
          <p:cNvPr id="18" name="Рисунок 17" descr="Венок">
            <a:extLst>
              <a:ext uri="{FF2B5EF4-FFF2-40B4-BE49-F238E27FC236}">
                <a16:creationId xmlns:a16="http://schemas.microsoft.com/office/drawing/2014/main" xmlns="" id="{17106ACB-5D1E-4EC0-8952-2271E4DC4C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95325" y="1457177"/>
            <a:ext cx="570050" cy="570050"/>
          </a:xfrm>
          <a:prstGeom prst="rect">
            <a:avLst/>
          </a:prstGeom>
        </p:spPr>
      </p:pic>
      <p:pic>
        <p:nvPicPr>
          <p:cNvPr id="19" name="Рисунок 18" descr="Венок">
            <a:extLst>
              <a:ext uri="{FF2B5EF4-FFF2-40B4-BE49-F238E27FC236}">
                <a16:creationId xmlns:a16="http://schemas.microsoft.com/office/drawing/2014/main" xmlns="" id="{0CE9D5B2-FCD4-453C-9C05-3A25CCB75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95325" y="2152505"/>
            <a:ext cx="570050" cy="570050"/>
          </a:xfrm>
          <a:prstGeom prst="rect">
            <a:avLst/>
          </a:prstGeom>
        </p:spPr>
      </p:pic>
      <p:pic>
        <p:nvPicPr>
          <p:cNvPr id="20" name="Рисунок 19" descr="Венок">
            <a:extLst>
              <a:ext uri="{FF2B5EF4-FFF2-40B4-BE49-F238E27FC236}">
                <a16:creationId xmlns:a16="http://schemas.microsoft.com/office/drawing/2014/main" xmlns="" id="{2BBAF2AA-F624-4030-B42B-422F5BB87F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95325" y="3176202"/>
            <a:ext cx="570050" cy="570050"/>
          </a:xfrm>
          <a:prstGeom prst="rect">
            <a:avLst/>
          </a:prstGeom>
        </p:spPr>
      </p:pic>
      <p:pic>
        <p:nvPicPr>
          <p:cNvPr id="21" name="Рисунок 20" descr="Венок">
            <a:extLst>
              <a:ext uri="{FF2B5EF4-FFF2-40B4-BE49-F238E27FC236}">
                <a16:creationId xmlns:a16="http://schemas.microsoft.com/office/drawing/2014/main" xmlns="" id="{4928494A-0634-4C22-9E31-4E760DF75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95325" y="4269421"/>
            <a:ext cx="570050" cy="570050"/>
          </a:xfrm>
          <a:prstGeom prst="rect">
            <a:avLst/>
          </a:prstGeom>
        </p:spPr>
      </p:pic>
      <p:pic>
        <p:nvPicPr>
          <p:cNvPr id="22" name="Рисунок 21" descr="Венок">
            <a:extLst>
              <a:ext uri="{FF2B5EF4-FFF2-40B4-BE49-F238E27FC236}">
                <a16:creationId xmlns:a16="http://schemas.microsoft.com/office/drawing/2014/main" xmlns="" id="{4380F13A-E2B2-40FD-A279-978216576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95325" y="5115798"/>
            <a:ext cx="570050" cy="57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D1101A-BE30-4CBC-ABD7-B8A33434C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06401"/>
            <a:ext cx="10801350" cy="1127125"/>
          </a:xfrm>
        </p:spPr>
        <p:txBody>
          <a:bodyPr/>
          <a:lstStyle/>
          <a:p>
            <a:r>
              <a:rPr lang="ru-RU" b="1" dirty="0">
                <a:latin typeface="Montserrat Medium" panose="00000600000000000000" pitchFamily="50" charset="-52"/>
              </a:rPr>
              <a:t>Профессиональное развитие молодых педагогов 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44BB4712-0AEB-461A-A43D-4E28CFFB6CF2}"/>
              </a:ext>
            </a:extLst>
          </p:cNvPr>
          <p:cNvCxnSpPr/>
          <p:nvPr/>
        </p:nvCxnSpPr>
        <p:spPr>
          <a:xfrm>
            <a:off x="3575650" y="1988800"/>
            <a:ext cx="0" cy="4451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44BB4712-0AEB-461A-A43D-4E28CFFB6CF2}"/>
              </a:ext>
            </a:extLst>
          </p:cNvPr>
          <p:cNvCxnSpPr/>
          <p:nvPr/>
        </p:nvCxnSpPr>
        <p:spPr>
          <a:xfrm>
            <a:off x="6904679" y="1988801"/>
            <a:ext cx="0" cy="44511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68D1101A-BE30-4CBC-ABD7-B8A33434C0D5}"/>
              </a:ext>
            </a:extLst>
          </p:cNvPr>
          <p:cNvSpPr txBox="1">
            <a:spLocks/>
          </p:cNvSpPr>
          <p:nvPr/>
        </p:nvSpPr>
        <p:spPr bwMode="auto">
          <a:xfrm>
            <a:off x="335200" y="2015330"/>
            <a:ext cx="2761230" cy="30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 Bold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E66800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+mn-cs"/>
              </a:rPr>
              <a:t>Взаимодействие с организациями-партнерами</a:t>
            </a:r>
          </a:p>
        </p:txBody>
      </p:sp>
      <p:pic>
        <p:nvPicPr>
          <p:cNvPr id="10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03" y="5053725"/>
            <a:ext cx="32178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104140" y="1979275"/>
            <a:ext cx="48966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E66800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Школа молодого педагога</a:t>
            </a:r>
          </a:p>
          <a:p>
            <a:r>
              <a:rPr lang="ru-RU" sz="2000" b="1" dirty="0" err="1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Зас</a:t>
            </a:r>
            <a:r>
              <a:rPr lang="x-none" sz="2000" b="1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едания районных методических объединений</a:t>
            </a:r>
            <a:r>
              <a:rPr lang="ru-RU" sz="2000" b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>
                <a:solidFill>
                  <a:srgbClr val="E66800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Отдельная номинация «Педагогический дебют» в муниципальном фестивале «Профессиональный успех»</a:t>
            </a:r>
          </a:p>
          <a:p>
            <a:r>
              <a:rPr lang="ru-RU" sz="2000" b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x-none" sz="2000" b="1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кци</a:t>
            </a:r>
            <a:r>
              <a:rPr lang="ru-RU" sz="2000" b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x-none" sz="2000" b="1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«Методический поезд</a:t>
            </a:r>
            <a:r>
              <a:rPr lang="ru-RU" sz="2000" b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«Наставники – молодым» </a:t>
            </a:r>
          </a:p>
          <a:p>
            <a:r>
              <a:rPr lang="ru-RU" sz="2000" b="1" dirty="0" err="1">
                <a:solidFill>
                  <a:srgbClr val="E66800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Ме</a:t>
            </a:r>
            <a:r>
              <a:rPr lang="x-none" sz="2000" b="1">
                <a:solidFill>
                  <a:srgbClr val="E66800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тодическ</a:t>
            </a:r>
            <a:r>
              <a:rPr lang="ru-RU" sz="2000" b="1" dirty="0" err="1">
                <a:solidFill>
                  <a:srgbClr val="E66800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ая</a:t>
            </a:r>
            <a:r>
              <a:rPr lang="ru-RU" sz="2000" b="1" dirty="0">
                <a:solidFill>
                  <a:srgbClr val="E66800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 </a:t>
            </a:r>
            <a:r>
              <a:rPr lang="x-none" sz="2000" b="1">
                <a:solidFill>
                  <a:srgbClr val="E66800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Недел</a:t>
            </a:r>
            <a:r>
              <a:rPr lang="ru-RU" sz="2000" b="1" dirty="0">
                <a:solidFill>
                  <a:srgbClr val="E66800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я</a:t>
            </a:r>
            <a:r>
              <a:rPr lang="x-none" sz="2000" b="1">
                <a:solidFill>
                  <a:srgbClr val="E66800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 молодого специалиста</a:t>
            </a:r>
            <a:endParaRPr lang="ru-RU" sz="2000" b="1" dirty="0">
              <a:solidFill>
                <a:srgbClr val="E66800"/>
              </a:solidFill>
              <a:latin typeface="Montserrat Medium" panose="00000600000000000000" pitchFamily="50" charset="-52"/>
              <a:ea typeface="Calibri" panose="020F0502020204030204" pitchFamily="34" charset="0"/>
            </a:endParaRPr>
          </a:p>
          <a:p>
            <a:r>
              <a:rPr lang="ru-RU" sz="2000" b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x-none" sz="2000" b="1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ониторинг адаптации молодых специалистов</a:t>
            </a:r>
            <a:r>
              <a:rPr lang="ru-RU" sz="2000" b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x-none" sz="2000" b="1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индивидуальные консультации</a:t>
            </a:r>
            <a:r>
              <a:rPr lang="ru-RU" sz="2000" b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719670" y="1988801"/>
            <a:ext cx="3113352" cy="853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E66800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Проект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E66800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«Команда под ключ»</a:t>
            </a:r>
          </a:p>
        </p:txBody>
      </p:sp>
      <p:sp>
        <p:nvSpPr>
          <p:cNvPr id="13" name="AutoShape 2" descr="https://scontent-hel3-1.cdninstagram.com/v/t51.2885-15/fr/e15/s1080x1080/130868201_3522295717805574_943977901096631404_n.jpg?_nc_ht=scontent-hel3-1.cdninstagram.com&amp;_nc_cat=106&amp;_nc_ohc=GyQ3RvhVKS8AX8kW8UJ&amp;tp=1&amp;oh=3823035d854085e837d069dcf0aeb996&amp;oe=6004FF2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Montserrat Medium" panose="00000600000000000000" pitchFamily="50" charset="-52"/>
            </a:endParaRPr>
          </a:p>
        </p:txBody>
      </p:sp>
      <p:pic>
        <p:nvPicPr>
          <p:cNvPr id="1028" name="Picture 4" descr="https://loiro.ru/include/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57" y="3111848"/>
            <a:ext cx="1682971" cy="163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uprovorcuta.ru/images/2020/12/14/%D0%9D%D0%BE%D0%B2%D1%8B%D0%B9-%D0%BB%D0%BE%D0%B3%D0%BE%D1%82%D0%B8%D0%BF-%D0%A0%D0%93%D0%9F%D0%A3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317" y="3302390"/>
            <a:ext cx="2180078" cy="214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93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6D73B8-C5F5-4DBD-83F7-AE93BD46F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01372"/>
            <a:ext cx="10801350" cy="1127125"/>
          </a:xfrm>
        </p:spPr>
        <p:txBody>
          <a:bodyPr/>
          <a:lstStyle/>
          <a:p>
            <a:r>
              <a:rPr lang="ru-RU" sz="2800" b="1" dirty="0">
                <a:latin typeface="Montserrat Medium" panose="00000600000000000000" pitchFamily="50" charset="-52"/>
              </a:rPr>
              <a:t>Приоритетные задачи для системы образования на новый учебный год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25F3E84-DE5F-494B-BD6E-A831EBE4C4AD}"/>
              </a:ext>
            </a:extLst>
          </p:cNvPr>
          <p:cNvSpPr txBox="1">
            <a:spLocks/>
          </p:cNvSpPr>
          <p:nvPr/>
        </p:nvSpPr>
        <p:spPr>
          <a:xfrm>
            <a:off x="814388" y="2030413"/>
            <a:ext cx="3019425" cy="4146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000" b="1" cap="all" dirty="0">
                <a:solidFill>
                  <a:schemeClr val="bg1"/>
                </a:solidFill>
                <a:latin typeface="Montserrat Medium" panose="00000600000000000000" pitchFamily="50" charset="-52"/>
              </a:rPr>
              <a:t>ОСОБЕННОСТИ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400" cap="all" dirty="0">
                <a:solidFill>
                  <a:schemeClr val="bg1"/>
                </a:solidFill>
                <a:latin typeface="Montserrat Medium" panose="00000600000000000000" pitchFamily="50" charset="-52"/>
              </a:rPr>
              <a:t>Территориального расположения района способствуют значительному увеличению контингента обучающихся</a:t>
            </a:r>
            <a:r>
              <a:rPr lang="ru-RU" sz="1400" dirty="0">
                <a:solidFill>
                  <a:schemeClr val="bg1"/>
                </a:solidFill>
                <a:latin typeface="Montserrat Medium" panose="00000600000000000000" pitchFamily="50" charset="-52"/>
              </a:rPr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AF34655-C1C2-49A0-9D59-216E2FDD3F82}"/>
              </a:ext>
            </a:extLst>
          </p:cNvPr>
          <p:cNvSpPr/>
          <p:nvPr/>
        </p:nvSpPr>
        <p:spPr>
          <a:xfrm>
            <a:off x="736600" y="1992313"/>
            <a:ext cx="2459038" cy="43275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Приоритетные </a:t>
            </a:r>
            <a:r>
              <a:rPr lang="ru-RU" sz="1600" dirty="0">
                <a:solidFill>
                  <a:srgbClr val="002060"/>
                </a:solidFill>
                <a:latin typeface="Montserrat Medium" panose="00000600000000000000" pitchFamily="50" charset="-52"/>
              </a:rPr>
              <a:t>направления на </a:t>
            </a:r>
            <a:r>
              <a:rPr lang="ru-RU" sz="1600" b="1" dirty="0">
                <a:solidFill>
                  <a:srgbClr val="002060"/>
                </a:solidFill>
                <a:latin typeface="Montserrat Medium" panose="00000600000000000000" pitchFamily="50" charset="-52"/>
              </a:rPr>
              <a:t>2021-2022</a:t>
            </a:r>
            <a:r>
              <a:rPr lang="ru-RU" sz="1600" dirty="0">
                <a:solidFill>
                  <a:srgbClr val="002060"/>
                </a:solidFill>
                <a:latin typeface="Montserrat Medium" panose="00000600000000000000" pitchFamily="50" charset="-52"/>
              </a:rPr>
              <a:t> учебный год</a:t>
            </a:r>
            <a:endParaRPr lang="ru-RU" sz="1600" dirty="0">
              <a:latin typeface="Montserrat Medium" panose="00000600000000000000" pitchFamily="50" charset="-52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7EC785F2-48AA-4F8C-91EC-59000D882BD1}"/>
              </a:ext>
            </a:extLst>
          </p:cNvPr>
          <p:cNvCxnSpPr>
            <a:cxnSpLocks/>
          </p:cNvCxnSpPr>
          <p:nvPr/>
        </p:nvCxnSpPr>
        <p:spPr>
          <a:xfrm>
            <a:off x="3404177" y="1992313"/>
            <a:ext cx="0" cy="43751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4E81CC-005E-400D-B4FA-E946E80A202A}"/>
              </a:ext>
            </a:extLst>
          </p:cNvPr>
          <p:cNvSpPr txBox="1"/>
          <p:nvPr/>
        </p:nvSpPr>
        <p:spPr>
          <a:xfrm>
            <a:off x="3612718" y="1718997"/>
            <a:ext cx="8025098" cy="4874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Clr>
                <a:schemeClr val="accent2"/>
              </a:buClr>
              <a:buSzPct val="150000"/>
              <a:buFont typeface="+mj-lt"/>
              <a:buAutoNum type="arabicPeriod"/>
              <a:tabLst>
                <a:tab pos="779145" algn="l"/>
              </a:tabLst>
            </a:pPr>
            <a:r>
              <a:rPr lang="ru-RU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Совершенствование инфраструктуры образовательных учреждений, в том числе, создание условий для обучения детей с ограниченными возможностями здоровья.</a:t>
            </a:r>
          </a:p>
          <a:p>
            <a:pPr marL="342900" lvl="0" indent="-342900" algn="just">
              <a:lnSpc>
                <a:spcPct val="115000"/>
              </a:lnSpc>
              <a:buClr>
                <a:schemeClr val="accent2"/>
              </a:buClr>
              <a:buSzPct val="150000"/>
              <a:buFont typeface="+mj-lt"/>
              <a:buAutoNum type="arabicPeriod"/>
              <a:tabLst>
                <a:tab pos="779145" algn="l"/>
              </a:tabLst>
            </a:pPr>
            <a:r>
              <a:rPr lang="ru-RU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Повышение качества образовательной деятельности и образовательных результатов. Обеспечение объективной оценки образовательных результатов обучающихся.</a:t>
            </a:r>
          </a:p>
          <a:p>
            <a:pPr marL="342900" lvl="0" indent="-342900" algn="just">
              <a:lnSpc>
                <a:spcPct val="115000"/>
              </a:lnSpc>
              <a:buClr>
                <a:schemeClr val="accent2"/>
              </a:buClr>
              <a:buSzPct val="150000"/>
              <a:buFont typeface="+mj-lt"/>
              <a:buAutoNum type="arabicPeriod"/>
              <a:tabLst>
                <a:tab pos="779145" algn="l"/>
              </a:tabLst>
            </a:pPr>
            <a:r>
              <a:rPr lang="ru-RU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Оказание адресной поддержки школам, показавшим низкие образовательные результаты обучающихся, и школам-новостройкам.</a:t>
            </a:r>
          </a:p>
          <a:p>
            <a:pPr marL="342900" lvl="0" indent="-342900" algn="just">
              <a:lnSpc>
                <a:spcPct val="115000"/>
              </a:lnSpc>
              <a:buClr>
                <a:schemeClr val="accent2"/>
              </a:buClr>
              <a:buSzPct val="150000"/>
              <a:buFont typeface="+mj-lt"/>
              <a:buAutoNum type="arabicPeriod"/>
              <a:tabLst>
                <a:tab pos="779145" algn="l"/>
              </a:tabLst>
            </a:pPr>
            <a:r>
              <a:rPr lang="ru-RU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Повышение эффективности системы выявления и поддержки одаренных детей и талантливой молодежи.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Clr>
                <a:schemeClr val="accent2"/>
              </a:buClr>
              <a:buSzPct val="150000"/>
              <a:buFont typeface="+mj-lt"/>
              <a:buAutoNum type="arabicPeriod"/>
              <a:tabLst>
                <a:tab pos="779145" algn="l"/>
              </a:tabLst>
            </a:pPr>
            <a:r>
              <a:rPr lang="ru-RU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Совершенствование системы развития кадров образования.</a:t>
            </a:r>
          </a:p>
          <a:p>
            <a:pPr marL="342900" indent="-342900">
              <a:buClr>
                <a:schemeClr val="accent2"/>
              </a:buClr>
              <a:buSzPct val="150000"/>
              <a:buFont typeface="+mj-lt"/>
              <a:buAutoNum type="arabicPeriod"/>
            </a:pPr>
            <a:r>
              <a:rPr lang="ru-RU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Совершенствование единой комфортной и безопасной  образовательной среды для всех участников образовательных отношений.</a:t>
            </a:r>
            <a:endParaRPr lang="ru-RU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2095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 txBox="1">
            <a:spLocks/>
          </p:cNvSpPr>
          <p:nvPr/>
        </p:nvSpPr>
        <p:spPr bwMode="auto">
          <a:xfrm>
            <a:off x="666294" y="428626"/>
            <a:ext cx="108124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3600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Спасибо за внимание!</a:t>
            </a:r>
          </a:p>
        </p:txBody>
      </p:sp>
      <p:sp>
        <p:nvSpPr>
          <p:cNvPr id="3" name="Овал 2"/>
          <p:cNvSpPr/>
          <p:nvPr/>
        </p:nvSpPr>
        <p:spPr>
          <a:xfrm>
            <a:off x="7078663" y="4487863"/>
            <a:ext cx="9364662" cy="9364662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870450" y="-7418388"/>
            <a:ext cx="9364663" cy="9366251"/>
          </a:xfrm>
          <a:prstGeom prst="ellipse">
            <a:avLst/>
          </a:prstGeom>
          <a:solidFill>
            <a:schemeClr val="accent2">
              <a:alpha val="1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-7135813" y="531813"/>
            <a:ext cx="9366251" cy="9366250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 Medium" panose="00000600000000000000" pitchFamily="50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14B3E35-ECE1-4205-9D18-6130DA1595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48" y="1574800"/>
            <a:ext cx="7006157" cy="4671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5342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4870450" y="-7418388"/>
            <a:ext cx="9364663" cy="9366251"/>
          </a:xfrm>
          <a:prstGeom prst="ellipse">
            <a:avLst/>
          </a:prstGeom>
          <a:solidFill>
            <a:schemeClr val="accent2">
              <a:alpha val="1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-7135813" y="531813"/>
            <a:ext cx="9366251" cy="9366250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024271" y="4511151"/>
            <a:ext cx="9364662" cy="9364662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14338" name="Заголовок 1"/>
          <p:cNvSpPr txBox="1">
            <a:spLocks/>
          </p:cNvSpPr>
          <p:nvPr/>
        </p:nvSpPr>
        <p:spPr bwMode="auto">
          <a:xfrm>
            <a:off x="668338" y="6405166"/>
            <a:ext cx="10812462" cy="37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1600" b="1" i="1" dirty="0">
                <a:solidFill>
                  <a:schemeClr val="accent1"/>
                </a:solidFill>
                <a:latin typeface="Montserrat Medium" panose="00000600000000000000" pitchFamily="50" charset="-52"/>
                <a:ea typeface="Calibri" panose="020F0502020204030204" pitchFamily="34" charset="0"/>
              </a:rPr>
              <a:t>Новые объекты дошкольного образования</a:t>
            </a:r>
            <a:endParaRPr lang="ru-RU" altLang="ru-RU" sz="1600" b="1" i="1" dirty="0">
              <a:solidFill>
                <a:schemeClr val="accent1"/>
              </a:solidFill>
              <a:latin typeface="Montserrat Medium" panose="00000600000000000000" pitchFamily="50" charset="-52"/>
              <a:ea typeface="Calibri" panose="020F0502020204030204" pitchFamily="34" charset="0"/>
            </a:endParaRPr>
          </a:p>
        </p:txBody>
      </p:sp>
      <p:sp>
        <p:nvSpPr>
          <p:cNvPr id="14339" name="AutoShape 4" descr="https://mail.yandex.ru/message_part/30258560050554196_dabd.jpg?_uid=227577473&amp;name=30258560050554196_dabd.jpg&amp;hid=1.2&amp;ids=17479596053732733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Montserrat Medium" panose="00000600000000000000" pitchFamily="50" charset="-52"/>
            </a:endParaRPr>
          </a:p>
        </p:txBody>
      </p:sp>
      <p:sp>
        <p:nvSpPr>
          <p:cNvPr id="14340" name="AutoShape 7" descr="https://mail.yandex.ru/message_part/7-T7-nBF1wk.jpg?_uid=227577473&amp;name=7-T7-nBF1wk.jpg&amp;hid=1.2&amp;ids=174795960537327336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Montserrat Medium" panose="00000600000000000000" pitchFamily="50" charset="-52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8" b="5558"/>
          <a:stretch/>
        </p:blipFill>
        <p:spPr bwMode="auto">
          <a:xfrm>
            <a:off x="806026" y="1547813"/>
            <a:ext cx="3440837" cy="2294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16"/>
          <a:stretch/>
        </p:blipFill>
        <p:spPr bwMode="auto">
          <a:xfrm>
            <a:off x="8202578" y="1571450"/>
            <a:ext cx="3441498" cy="2294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"/>
          <a:stretch/>
        </p:blipFill>
        <p:spPr bwMode="auto">
          <a:xfrm>
            <a:off x="806026" y="4044058"/>
            <a:ext cx="3439160" cy="2292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" b="4"/>
          <a:stretch/>
        </p:blipFill>
        <p:spPr bwMode="auto">
          <a:xfrm>
            <a:off x="4504302" y="4044057"/>
            <a:ext cx="3438191" cy="2292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138B8387-BC75-4A83-9E71-5B52C43E0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40"/>
          <a:stretch/>
        </p:blipFill>
        <p:spPr bwMode="auto">
          <a:xfrm>
            <a:off x="4504302" y="1571450"/>
            <a:ext cx="3440837" cy="2294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</a:ln>
          <a:effectLst/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xmlns="" id="{0258AF20-5D4E-4919-9D19-320AB8A2A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 bwMode="auto">
          <a:xfrm>
            <a:off x="8209589" y="4041849"/>
            <a:ext cx="3440837" cy="2294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</a:ln>
          <a:effectLst/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B1CDEF16-4F30-43B1-81ED-FA7B59888359}"/>
              </a:ext>
            </a:extLst>
          </p:cNvPr>
          <p:cNvSpPr txBox="1">
            <a:spLocks/>
          </p:cNvSpPr>
          <p:nvPr/>
        </p:nvSpPr>
        <p:spPr bwMode="auto">
          <a:xfrm>
            <a:off x="668338" y="368300"/>
            <a:ext cx="108124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3600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Система образования Всеволожского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160057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xmlns="" id="{3CF8F57F-651D-4D7E-93B7-5C3FB3CB2A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3652910"/>
              </p:ext>
            </p:extLst>
          </p:nvPr>
        </p:nvGraphicFramePr>
        <p:xfrm>
          <a:off x="6360031" y="277091"/>
          <a:ext cx="4655126" cy="5912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xmlns="" id="{92D8E704-D977-4576-8B21-453E1DFA40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3476985"/>
              </p:ext>
            </p:extLst>
          </p:nvPr>
        </p:nvGraphicFramePr>
        <p:xfrm>
          <a:off x="913680" y="277091"/>
          <a:ext cx="4655126" cy="5912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2275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0575" y="1847850"/>
            <a:ext cx="3098800" cy="43275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90575" y="2281238"/>
            <a:ext cx="3098800" cy="3905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400" b="1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ОСОБЕННОСТИ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cap="all" dirty="0">
                <a:solidFill>
                  <a:srgbClr val="002060"/>
                </a:solidFill>
                <a:latin typeface="Montserrat Medium" panose="00000600000000000000" pitchFamily="50" charset="-52"/>
              </a:rPr>
              <a:t>Территориального расположения района способствуют значительному увеличению контингента обучающихся</a:t>
            </a:r>
            <a:endParaRPr lang="ru-RU" sz="1400" dirty="0">
              <a:solidFill>
                <a:srgbClr val="002060"/>
              </a:solidFill>
              <a:latin typeface="Montserrat Medium" panose="00000600000000000000" pitchFamily="50" charset="-52"/>
            </a:endParaRPr>
          </a:p>
        </p:txBody>
      </p:sp>
      <p:graphicFrame>
        <p:nvGraphicFramePr>
          <p:cNvPr id="3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1117280"/>
              </p:ext>
            </p:extLst>
          </p:nvPr>
        </p:nvGraphicFramePr>
        <p:xfrm>
          <a:off x="3232659" y="576241"/>
          <a:ext cx="8824259" cy="6433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5365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4370388"/>
            <a:ext cx="1897063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Заголовок 1"/>
          <p:cNvSpPr txBox="1">
            <a:spLocks/>
          </p:cNvSpPr>
          <p:nvPr/>
        </p:nvSpPr>
        <p:spPr bwMode="auto">
          <a:xfrm>
            <a:off x="668338" y="368300"/>
            <a:ext cx="108124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2800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Динамика увеличения численности обучающихся в образовательных учреждениях </a:t>
            </a:r>
          </a:p>
        </p:txBody>
      </p:sp>
    </p:spTree>
    <p:extLst>
      <p:ext uri="{BB962C8B-B14F-4D97-AF65-F5344CB8AC3E}">
        <p14:creationId xmlns:p14="http://schemas.microsoft.com/office/powerpoint/2010/main" val="282820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4870450" y="-7418388"/>
            <a:ext cx="9364663" cy="9366251"/>
          </a:xfrm>
          <a:prstGeom prst="ellipse">
            <a:avLst/>
          </a:prstGeom>
          <a:solidFill>
            <a:schemeClr val="accent2">
              <a:alpha val="1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-7135813" y="531813"/>
            <a:ext cx="9366251" cy="9366250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078663" y="4487863"/>
            <a:ext cx="9364662" cy="9364662"/>
          </a:xfrm>
          <a:prstGeom prst="ellipse">
            <a:avLst/>
          </a:prstGeom>
          <a:solidFill>
            <a:srgbClr val="005192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14339" name="AutoShape 4" descr="https://mail.yandex.ru/message_part/30258560050554196_dabd.jpg?_uid=227577473&amp;name=30258560050554196_dabd.jpg&amp;hid=1.2&amp;ids=17479596053732733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Montserrat Medium" panose="00000600000000000000" pitchFamily="50" charset="-52"/>
            </a:endParaRPr>
          </a:p>
        </p:txBody>
      </p:sp>
      <p:sp>
        <p:nvSpPr>
          <p:cNvPr id="14340" name="AutoShape 7" descr="https://mail.yandex.ru/message_part/7-T7-nBF1wk.jpg?_uid=227577473&amp;name=7-T7-nBF1wk.jpg&amp;hid=1.2&amp;ids=174795960537327336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Montserrat Medium" panose="00000600000000000000" pitchFamily="50" charset="-52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CA77CA3F-D9D4-4C44-A7E8-A6FA7CA0E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19"/>
          <a:stretch/>
        </p:blipFill>
        <p:spPr bwMode="auto">
          <a:xfrm>
            <a:off x="2230438" y="1282372"/>
            <a:ext cx="3440837" cy="2294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</a:ln>
          <a:effectLst/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21AC6525-E3FB-41DF-9E53-CFC6C50CD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 bwMode="auto">
          <a:xfrm>
            <a:off x="6225734" y="1264714"/>
            <a:ext cx="3441498" cy="2294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xmlns="" id="{AEFCB6A4-9F4F-4AEC-9AA1-32262E7A8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16"/>
          <a:stretch/>
        </p:blipFill>
        <p:spPr bwMode="auto">
          <a:xfrm>
            <a:off x="2227230" y="3923321"/>
            <a:ext cx="3439160" cy="2292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48C46B13-6DDA-41B9-B060-698BAF9B8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/>
        </p:blipFill>
        <p:spPr bwMode="auto">
          <a:xfrm>
            <a:off x="6229041" y="3868738"/>
            <a:ext cx="3438191" cy="2292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5192"/>
            </a:solidFill>
          </a:ln>
          <a:effectLst/>
        </p:spPr>
      </p:pic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668338" y="368300"/>
            <a:ext cx="108124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2800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Совершенствование инфраструктуры образовательных учреждений </a:t>
            </a:r>
          </a:p>
        </p:txBody>
      </p:sp>
    </p:spTree>
    <p:extLst>
      <p:ext uri="{BB962C8B-B14F-4D97-AF65-F5344CB8AC3E}">
        <p14:creationId xmlns:p14="http://schemas.microsoft.com/office/powerpoint/2010/main" val="360015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 txBox="1">
            <a:spLocks/>
          </p:cNvSpPr>
          <p:nvPr/>
        </p:nvSpPr>
        <p:spPr bwMode="auto">
          <a:xfrm>
            <a:off x="668338" y="368300"/>
            <a:ext cx="108124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2800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Совершенствование инфраструктуры образовательных учреждений 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EB946761-2A4B-4E01-B5B0-A2613F6DE274}"/>
              </a:ext>
            </a:extLst>
          </p:cNvPr>
          <p:cNvCxnSpPr>
            <a:cxnSpLocks/>
          </p:cNvCxnSpPr>
          <p:nvPr/>
        </p:nvCxnSpPr>
        <p:spPr>
          <a:xfrm>
            <a:off x="3977480" y="3445144"/>
            <a:ext cx="637648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C9828FCD-4E0B-474C-A60D-524761F99FB0}"/>
              </a:ext>
            </a:extLst>
          </p:cNvPr>
          <p:cNvSpPr/>
          <p:nvPr/>
        </p:nvSpPr>
        <p:spPr>
          <a:xfrm>
            <a:off x="3906043" y="2069385"/>
            <a:ext cx="72422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>
                <a:schemeClr val="accent2"/>
              </a:buClr>
              <a:buSzPct val="150000"/>
              <a:defRPr/>
            </a:pPr>
            <a:r>
              <a:rPr lang="ru-RU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261 млн. 886 тыс. 400 рублей, в том числе:</a:t>
            </a:r>
            <a:endParaRPr lang="en-US" dirty="0">
              <a:latin typeface="Montserrat Medium" panose="00000600000000000000" pitchFamily="50" charset="-52"/>
            </a:endParaRPr>
          </a:p>
          <a:p>
            <a:pPr eaLnBrk="1" hangingPunct="1">
              <a:buClr>
                <a:schemeClr val="accent2"/>
              </a:buClr>
              <a:buSzPct val="150000"/>
              <a:defRPr/>
            </a:pPr>
            <a:r>
              <a:rPr lang="ru-RU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 </a:t>
            </a:r>
            <a:r>
              <a:rPr lang="ru-RU" b="1" dirty="0">
                <a:solidFill>
                  <a:schemeClr val="accent6"/>
                </a:solidFill>
                <a:latin typeface="Montserrat Medium" panose="00000600000000000000" pitchFamily="50" charset="-52"/>
              </a:rPr>
              <a:t> </a:t>
            </a:r>
          </a:p>
          <a:p>
            <a:pPr algn="ctr" eaLnBrk="1" hangingPunct="1">
              <a:buClr>
                <a:schemeClr val="accent2"/>
              </a:buClr>
              <a:buSzPct val="150000"/>
              <a:defRPr/>
            </a:pPr>
            <a:endParaRPr lang="ru-RU" sz="2400" b="1" dirty="0">
              <a:solidFill>
                <a:schemeClr val="accent2"/>
              </a:solidFill>
              <a:latin typeface="Montserrat Medium" panose="00000600000000000000" pitchFamily="50" charset="-5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/>
                </a:solidFill>
                <a:latin typeface="Montserrat Medium" panose="00000600000000000000" pitchFamily="50" charset="-52"/>
              </a:rPr>
              <a:t> </a:t>
            </a:r>
            <a:endParaRPr lang="ru-RU" sz="2400" b="1" dirty="0">
              <a:solidFill>
                <a:schemeClr val="accent6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30" name="Прямоугольник 19">
            <a:extLst>
              <a:ext uri="{FF2B5EF4-FFF2-40B4-BE49-F238E27FC236}">
                <a16:creationId xmlns:a16="http://schemas.microsoft.com/office/drawing/2014/main" xmlns="" id="{08ABC616-FD8C-4200-8CA0-4B2726835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6043" y="2617282"/>
            <a:ext cx="659186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- областной  бюджет – 197 млн. 218 тыс. 400 рублей</a:t>
            </a:r>
            <a:br>
              <a:rPr lang="ru-RU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</a:br>
            <a:r>
              <a:rPr lang="ru-RU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- муниципальный  бюджет – 64 млн. 668 тыс. рублей</a:t>
            </a:r>
          </a:p>
          <a:p>
            <a:pPr eaLnBrk="1" hangingPunct="1"/>
            <a:endParaRPr lang="ru-RU" altLang="ru-RU" sz="2000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DAD33C3D-C6EA-4043-B226-4F0C1478F242}"/>
              </a:ext>
            </a:extLst>
          </p:cNvPr>
          <p:cNvSpPr/>
          <p:nvPr/>
        </p:nvSpPr>
        <p:spPr>
          <a:xfrm>
            <a:off x="931492" y="1982788"/>
            <a:ext cx="2792783" cy="43275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Подготовка к новому учебному году</a:t>
            </a:r>
            <a:r>
              <a:rPr lang="ru-RU" dirty="0">
                <a:solidFill>
                  <a:schemeClr val="accent1"/>
                </a:solidFill>
                <a:latin typeface="Montserrat Medium" panose="00000600000000000000" pitchFamily="50" charset="-52"/>
              </a:rPr>
              <a:t/>
            </a:r>
            <a:br>
              <a:rPr lang="ru-RU" dirty="0">
                <a:solidFill>
                  <a:schemeClr val="accent1"/>
                </a:solidFill>
                <a:latin typeface="Montserrat Medium" panose="00000600000000000000" pitchFamily="50" charset="-52"/>
              </a:rPr>
            </a:br>
            <a:r>
              <a:rPr lang="ru-RU" dirty="0">
                <a:solidFill>
                  <a:schemeClr val="accent1"/>
                </a:solidFill>
                <a:latin typeface="Montserrat Medium" panose="00000600000000000000" pitchFamily="50" charset="-52"/>
              </a:rPr>
              <a:t/>
            </a:r>
            <a:br>
              <a:rPr lang="ru-RU" dirty="0">
                <a:solidFill>
                  <a:schemeClr val="accent1"/>
                </a:solidFill>
                <a:latin typeface="Montserrat Medium" panose="00000600000000000000" pitchFamily="50" charset="-52"/>
              </a:rPr>
            </a:br>
            <a:r>
              <a:rPr lang="ru-RU" dirty="0">
                <a:solidFill>
                  <a:schemeClr val="accent1"/>
                </a:solidFill>
                <a:latin typeface="Montserrat Medium" panose="00000600000000000000" pitchFamily="50" charset="-52"/>
              </a:rPr>
              <a:t/>
            </a:r>
            <a:br>
              <a:rPr lang="ru-RU" dirty="0">
                <a:solidFill>
                  <a:schemeClr val="accent1"/>
                </a:solidFill>
                <a:latin typeface="Montserrat Medium" panose="00000600000000000000" pitchFamily="50" charset="-52"/>
              </a:rPr>
            </a:br>
            <a:r>
              <a:rPr lang="ru-RU" dirty="0">
                <a:solidFill>
                  <a:schemeClr val="accent1"/>
                </a:solidFill>
                <a:latin typeface="Montserrat Medium" panose="00000600000000000000" pitchFamily="50" charset="-52"/>
              </a:rPr>
              <a:t/>
            </a:r>
            <a:br>
              <a:rPr lang="ru-RU" dirty="0">
                <a:solidFill>
                  <a:schemeClr val="accent1"/>
                </a:solidFill>
                <a:latin typeface="Montserrat Medium" panose="00000600000000000000" pitchFamily="50" charset="-52"/>
              </a:rPr>
            </a:br>
            <a:endParaRPr lang="ru-RU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35" name="Прямоугольник 6">
            <a:extLst>
              <a:ext uri="{FF2B5EF4-FFF2-40B4-BE49-F238E27FC236}">
                <a16:creationId xmlns:a16="http://schemas.microsoft.com/office/drawing/2014/main" xmlns="" id="{07758311-5E2B-4F41-8C2D-CB8467FAD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6525" y="5886450"/>
            <a:ext cx="262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altLang="ru-RU" dirty="0">
                <a:latin typeface="Montserrat Medium" panose="00000600000000000000" pitchFamily="50" charset="-52"/>
              </a:rPr>
              <a:t> </a:t>
            </a:r>
            <a:endParaRPr lang="en-US" altLang="ru-RU" dirty="0">
              <a:latin typeface="Montserrat Medium" panose="00000600000000000000" pitchFamily="50" charset="-52"/>
            </a:endParaRPr>
          </a:p>
        </p:txBody>
      </p:sp>
      <p:sp>
        <p:nvSpPr>
          <p:cNvPr id="39" name="Freeform 60">
            <a:extLst>
              <a:ext uri="{FF2B5EF4-FFF2-40B4-BE49-F238E27FC236}">
                <a16:creationId xmlns:a16="http://schemas.microsoft.com/office/drawing/2014/main" xmlns="" id="{75EFA5A2-63A1-44CF-85F1-39865DB8F1A6}"/>
              </a:ext>
            </a:extLst>
          </p:cNvPr>
          <p:cNvSpPr>
            <a:spLocks noEditPoints="1"/>
          </p:cNvSpPr>
          <p:nvPr/>
        </p:nvSpPr>
        <p:spPr bwMode="auto">
          <a:xfrm>
            <a:off x="10718872" y="5116046"/>
            <a:ext cx="858837" cy="847725"/>
          </a:xfrm>
          <a:custGeom>
            <a:avLst/>
            <a:gdLst>
              <a:gd name="T0" fmla="*/ 2147483647 w 1553"/>
              <a:gd name="T1" fmla="*/ 2147483647 h 1528"/>
              <a:gd name="T2" fmla="*/ 2147483647 w 1553"/>
              <a:gd name="T3" fmla="*/ 2147483647 h 1528"/>
              <a:gd name="T4" fmla="*/ 2147483647 w 1553"/>
              <a:gd name="T5" fmla="*/ 2147483647 h 1528"/>
              <a:gd name="T6" fmla="*/ 2147483647 w 1553"/>
              <a:gd name="T7" fmla="*/ 2147483647 h 1528"/>
              <a:gd name="T8" fmla="*/ 2147483647 w 1553"/>
              <a:gd name="T9" fmla="*/ 2147483647 h 1528"/>
              <a:gd name="T10" fmla="*/ 2147483647 w 1553"/>
              <a:gd name="T11" fmla="*/ 2147483647 h 1528"/>
              <a:gd name="T12" fmla="*/ 2147483647 w 1553"/>
              <a:gd name="T13" fmla="*/ 2147483647 h 1528"/>
              <a:gd name="T14" fmla="*/ 2147483647 w 1553"/>
              <a:gd name="T15" fmla="*/ 2147483647 h 1528"/>
              <a:gd name="T16" fmla="*/ 2147483647 w 1553"/>
              <a:gd name="T17" fmla="*/ 2147483647 h 1528"/>
              <a:gd name="T18" fmla="*/ 2147483647 w 1553"/>
              <a:gd name="T19" fmla="*/ 2147483647 h 1528"/>
              <a:gd name="T20" fmla="*/ 2147483647 w 1553"/>
              <a:gd name="T21" fmla="*/ 2147483647 h 1528"/>
              <a:gd name="T22" fmla="*/ 2147483647 w 1553"/>
              <a:gd name="T23" fmla="*/ 2147483647 h 1528"/>
              <a:gd name="T24" fmla="*/ 2147483647 w 1553"/>
              <a:gd name="T25" fmla="*/ 2147483647 h 1528"/>
              <a:gd name="T26" fmla="*/ 2147483647 w 1553"/>
              <a:gd name="T27" fmla="*/ 2147483647 h 1528"/>
              <a:gd name="T28" fmla="*/ 2147483647 w 1553"/>
              <a:gd name="T29" fmla="*/ 2147483647 h 1528"/>
              <a:gd name="T30" fmla="*/ 2147483647 w 1553"/>
              <a:gd name="T31" fmla="*/ 2147483647 h 1528"/>
              <a:gd name="T32" fmla="*/ 2147483647 w 1553"/>
              <a:gd name="T33" fmla="*/ 2147483647 h 1528"/>
              <a:gd name="T34" fmla="*/ 2147483647 w 1553"/>
              <a:gd name="T35" fmla="*/ 2147483647 h 1528"/>
              <a:gd name="T36" fmla="*/ 2147483647 w 1553"/>
              <a:gd name="T37" fmla="*/ 2147483647 h 1528"/>
              <a:gd name="T38" fmla="*/ 2147483647 w 1553"/>
              <a:gd name="T39" fmla="*/ 2147483647 h 1528"/>
              <a:gd name="T40" fmla="*/ 2147483647 w 1553"/>
              <a:gd name="T41" fmla="*/ 2147483647 h 1528"/>
              <a:gd name="T42" fmla="*/ 2147483647 w 1553"/>
              <a:gd name="T43" fmla="*/ 2147483647 h 1528"/>
              <a:gd name="T44" fmla="*/ 2147483647 w 1553"/>
              <a:gd name="T45" fmla="*/ 2147483647 h 1528"/>
              <a:gd name="T46" fmla="*/ 2147483647 w 1553"/>
              <a:gd name="T47" fmla="*/ 2147483647 h 1528"/>
              <a:gd name="T48" fmla="*/ 2147483647 w 1553"/>
              <a:gd name="T49" fmla="*/ 2147483647 h 1528"/>
              <a:gd name="T50" fmla="*/ 0 w 1553"/>
              <a:gd name="T51" fmla="*/ 2147483647 h 1528"/>
              <a:gd name="T52" fmla="*/ 0 w 1553"/>
              <a:gd name="T53" fmla="*/ 2147483647 h 1528"/>
              <a:gd name="T54" fmla="*/ 2147483647 w 1553"/>
              <a:gd name="T55" fmla="*/ 2147483647 h 1528"/>
              <a:gd name="T56" fmla="*/ 2147483647 w 1553"/>
              <a:gd name="T57" fmla="*/ 2147483647 h 1528"/>
              <a:gd name="T58" fmla="*/ 2147483647 w 1553"/>
              <a:gd name="T59" fmla="*/ 2147483647 h 1528"/>
              <a:gd name="T60" fmla="*/ 2147483647 w 1553"/>
              <a:gd name="T61" fmla="*/ 2147483647 h 1528"/>
              <a:gd name="T62" fmla="*/ 2147483647 w 1553"/>
              <a:gd name="T63" fmla="*/ 2147483647 h 1528"/>
              <a:gd name="T64" fmla="*/ 2147483647 w 1553"/>
              <a:gd name="T65" fmla="*/ 2147483647 h 1528"/>
              <a:gd name="T66" fmla="*/ 2147483647 w 1553"/>
              <a:gd name="T67" fmla="*/ 2147483647 h 1528"/>
              <a:gd name="T68" fmla="*/ 2147483647 w 1553"/>
              <a:gd name="T69" fmla="*/ 2147483647 h 1528"/>
              <a:gd name="T70" fmla="*/ 2147483647 w 1553"/>
              <a:gd name="T71" fmla="*/ 2147483647 h 1528"/>
              <a:gd name="T72" fmla="*/ 2147483647 w 1553"/>
              <a:gd name="T73" fmla="*/ 2147483647 h 1528"/>
              <a:gd name="T74" fmla="*/ 2147483647 w 1553"/>
              <a:gd name="T75" fmla="*/ 2147483647 h 1528"/>
              <a:gd name="T76" fmla="*/ 2147483647 w 1553"/>
              <a:gd name="T77" fmla="*/ 2147483647 h 1528"/>
              <a:gd name="T78" fmla="*/ 2147483647 w 1553"/>
              <a:gd name="T79" fmla="*/ 2147483647 h 1528"/>
              <a:gd name="T80" fmla="*/ 2147483647 w 1553"/>
              <a:gd name="T81" fmla="*/ 2147483647 h 1528"/>
              <a:gd name="T82" fmla="*/ 2147483647 w 1553"/>
              <a:gd name="T83" fmla="*/ 2147483647 h 1528"/>
              <a:gd name="T84" fmla="*/ 2147483647 w 1553"/>
              <a:gd name="T85" fmla="*/ 2147483647 h 1528"/>
              <a:gd name="T86" fmla="*/ 2147483647 w 1553"/>
              <a:gd name="T87" fmla="*/ 2147483647 h 1528"/>
              <a:gd name="T88" fmla="*/ 2147483647 w 1553"/>
              <a:gd name="T89" fmla="*/ 2147483647 h 1528"/>
              <a:gd name="T90" fmla="*/ 2147483647 w 1553"/>
              <a:gd name="T91" fmla="*/ 2147483647 h 152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553" h="1528">
                <a:moveTo>
                  <a:pt x="1316" y="516"/>
                </a:moveTo>
                <a:cubicBezTo>
                  <a:pt x="1017" y="516"/>
                  <a:pt x="1017" y="516"/>
                  <a:pt x="1017" y="516"/>
                </a:cubicBezTo>
                <a:cubicBezTo>
                  <a:pt x="1017" y="301"/>
                  <a:pt x="1017" y="301"/>
                  <a:pt x="1017" y="301"/>
                </a:cubicBezTo>
                <a:cubicBezTo>
                  <a:pt x="1017" y="195"/>
                  <a:pt x="985" y="118"/>
                  <a:pt x="923" y="72"/>
                </a:cubicBezTo>
                <a:cubicBezTo>
                  <a:pt x="824" y="0"/>
                  <a:pt x="690" y="40"/>
                  <a:pt x="684" y="42"/>
                </a:cubicBezTo>
                <a:cubicBezTo>
                  <a:pt x="644" y="55"/>
                  <a:pt x="644" y="55"/>
                  <a:pt x="644" y="55"/>
                </a:cubicBezTo>
                <a:cubicBezTo>
                  <a:pt x="644" y="361"/>
                  <a:pt x="644" y="361"/>
                  <a:pt x="644" y="361"/>
                </a:cubicBezTo>
                <a:cubicBezTo>
                  <a:pt x="644" y="435"/>
                  <a:pt x="604" y="500"/>
                  <a:pt x="524" y="556"/>
                </a:cubicBezTo>
                <a:cubicBezTo>
                  <a:pt x="498" y="575"/>
                  <a:pt x="492" y="610"/>
                  <a:pt x="510" y="637"/>
                </a:cubicBezTo>
                <a:cubicBezTo>
                  <a:pt x="528" y="663"/>
                  <a:pt x="564" y="669"/>
                  <a:pt x="590" y="651"/>
                </a:cubicBezTo>
                <a:cubicBezTo>
                  <a:pt x="701" y="573"/>
                  <a:pt x="760" y="473"/>
                  <a:pt x="760" y="361"/>
                </a:cubicBezTo>
                <a:cubicBezTo>
                  <a:pt x="760" y="145"/>
                  <a:pt x="760" y="145"/>
                  <a:pt x="760" y="145"/>
                </a:cubicBezTo>
                <a:cubicBezTo>
                  <a:pt x="788" y="142"/>
                  <a:pt x="827" y="144"/>
                  <a:pt x="855" y="165"/>
                </a:cubicBezTo>
                <a:cubicBezTo>
                  <a:pt x="886" y="188"/>
                  <a:pt x="902" y="233"/>
                  <a:pt x="902" y="300"/>
                </a:cubicBezTo>
                <a:cubicBezTo>
                  <a:pt x="902" y="630"/>
                  <a:pt x="902" y="630"/>
                  <a:pt x="902" y="630"/>
                </a:cubicBezTo>
                <a:cubicBezTo>
                  <a:pt x="1317" y="630"/>
                  <a:pt x="1317" y="630"/>
                  <a:pt x="1317" y="630"/>
                </a:cubicBezTo>
                <a:cubicBezTo>
                  <a:pt x="1382" y="630"/>
                  <a:pt x="1436" y="682"/>
                  <a:pt x="1438" y="748"/>
                </a:cubicBezTo>
                <a:cubicBezTo>
                  <a:pt x="1352" y="1288"/>
                  <a:pt x="1352" y="1288"/>
                  <a:pt x="1352" y="1288"/>
                </a:cubicBezTo>
                <a:cubicBezTo>
                  <a:pt x="1351" y="1290"/>
                  <a:pt x="1351" y="1290"/>
                  <a:pt x="1351" y="1290"/>
                </a:cubicBezTo>
                <a:cubicBezTo>
                  <a:pt x="1348" y="1320"/>
                  <a:pt x="1336" y="1412"/>
                  <a:pt x="1196" y="1412"/>
                </a:cubicBezTo>
                <a:cubicBezTo>
                  <a:pt x="551" y="1412"/>
                  <a:pt x="551" y="1412"/>
                  <a:pt x="551" y="1412"/>
                </a:cubicBezTo>
                <a:cubicBezTo>
                  <a:pt x="487" y="1412"/>
                  <a:pt x="436" y="1360"/>
                  <a:pt x="436" y="1297"/>
                </a:cubicBezTo>
                <a:cubicBezTo>
                  <a:pt x="436" y="763"/>
                  <a:pt x="436" y="763"/>
                  <a:pt x="436" y="763"/>
                </a:cubicBezTo>
                <a:cubicBezTo>
                  <a:pt x="436" y="665"/>
                  <a:pt x="356" y="585"/>
                  <a:pt x="259" y="585"/>
                </a:cubicBezTo>
                <a:cubicBezTo>
                  <a:pt x="178" y="585"/>
                  <a:pt x="178" y="585"/>
                  <a:pt x="178" y="585"/>
                </a:cubicBezTo>
                <a:cubicBezTo>
                  <a:pt x="80" y="585"/>
                  <a:pt x="0" y="665"/>
                  <a:pt x="0" y="763"/>
                </a:cubicBezTo>
                <a:cubicBezTo>
                  <a:pt x="0" y="1311"/>
                  <a:pt x="0" y="1311"/>
                  <a:pt x="0" y="1311"/>
                </a:cubicBezTo>
                <a:cubicBezTo>
                  <a:pt x="0" y="1408"/>
                  <a:pt x="80" y="1488"/>
                  <a:pt x="178" y="1488"/>
                </a:cubicBezTo>
                <a:cubicBezTo>
                  <a:pt x="209" y="1488"/>
                  <a:pt x="235" y="1462"/>
                  <a:pt x="235" y="1431"/>
                </a:cubicBezTo>
                <a:cubicBezTo>
                  <a:pt x="235" y="1399"/>
                  <a:pt x="209" y="1373"/>
                  <a:pt x="178" y="1373"/>
                </a:cubicBezTo>
                <a:cubicBezTo>
                  <a:pt x="143" y="1373"/>
                  <a:pt x="116" y="1345"/>
                  <a:pt x="116" y="1311"/>
                </a:cubicBezTo>
                <a:cubicBezTo>
                  <a:pt x="116" y="763"/>
                  <a:pt x="116" y="763"/>
                  <a:pt x="116" y="763"/>
                </a:cubicBezTo>
                <a:cubicBezTo>
                  <a:pt x="116" y="728"/>
                  <a:pt x="143" y="701"/>
                  <a:pt x="178" y="701"/>
                </a:cubicBezTo>
                <a:cubicBezTo>
                  <a:pt x="259" y="701"/>
                  <a:pt x="259" y="701"/>
                  <a:pt x="259" y="701"/>
                </a:cubicBezTo>
                <a:cubicBezTo>
                  <a:pt x="293" y="701"/>
                  <a:pt x="321" y="728"/>
                  <a:pt x="321" y="763"/>
                </a:cubicBezTo>
                <a:cubicBezTo>
                  <a:pt x="321" y="1311"/>
                  <a:pt x="321" y="1311"/>
                  <a:pt x="321" y="1311"/>
                </a:cubicBezTo>
                <a:cubicBezTo>
                  <a:pt x="321" y="1315"/>
                  <a:pt x="321" y="1320"/>
                  <a:pt x="322" y="1324"/>
                </a:cubicBezTo>
                <a:cubicBezTo>
                  <a:pt x="336" y="1439"/>
                  <a:pt x="433" y="1528"/>
                  <a:pt x="551" y="1528"/>
                </a:cubicBezTo>
                <a:cubicBezTo>
                  <a:pt x="1196" y="1528"/>
                  <a:pt x="1196" y="1528"/>
                  <a:pt x="1196" y="1528"/>
                </a:cubicBezTo>
                <a:cubicBezTo>
                  <a:pt x="1261" y="1528"/>
                  <a:pt x="1319" y="1512"/>
                  <a:pt x="1363" y="1482"/>
                </a:cubicBezTo>
                <a:cubicBezTo>
                  <a:pt x="1420" y="1444"/>
                  <a:pt x="1455" y="1383"/>
                  <a:pt x="1465" y="1305"/>
                </a:cubicBezTo>
                <a:cubicBezTo>
                  <a:pt x="1552" y="762"/>
                  <a:pt x="1552" y="762"/>
                  <a:pt x="1552" y="762"/>
                </a:cubicBezTo>
                <a:cubicBezTo>
                  <a:pt x="1552" y="759"/>
                  <a:pt x="1553" y="755"/>
                  <a:pt x="1553" y="752"/>
                </a:cubicBezTo>
                <a:cubicBezTo>
                  <a:pt x="1553" y="622"/>
                  <a:pt x="1447" y="516"/>
                  <a:pt x="1316" y="516"/>
                </a:cubicBezTo>
                <a:close/>
                <a:moveTo>
                  <a:pt x="1316" y="516"/>
                </a:moveTo>
                <a:cubicBezTo>
                  <a:pt x="1316" y="516"/>
                  <a:pt x="1316" y="516"/>
                  <a:pt x="1316" y="516"/>
                </a:cubicBez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>
              <a:latin typeface="Montserrat Medium" panose="00000600000000000000" pitchFamily="50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DAE9E7-3962-4344-824B-C7CA76D468D0}"/>
              </a:ext>
            </a:extLst>
          </p:cNvPr>
          <p:cNvSpPr txBox="1"/>
          <p:nvPr/>
        </p:nvSpPr>
        <p:spPr>
          <a:xfrm>
            <a:off x="931492" y="3638718"/>
            <a:ext cx="27927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  <a:latin typeface="Montserrat Medium" panose="00000600000000000000" pitchFamily="50" charset="-52"/>
              </a:rPr>
              <a:t>Реализация мероприятий национального  проекта «Образование»</a:t>
            </a:r>
            <a:endParaRPr lang="ru-RU" b="1" dirty="0">
              <a:latin typeface="Montserrat Medium" panose="00000600000000000000" pitchFamily="50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0AC1B6-CC56-47C1-A8AA-C8914B992700}"/>
              </a:ext>
            </a:extLst>
          </p:cNvPr>
          <p:cNvSpPr txBox="1"/>
          <p:nvPr/>
        </p:nvSpPr>
        <p:spPr>
          <a:xfrm>
            <a:off x="3906043" y="3679374"/>
            <a:ext cx="538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27 млн. 686 тыс. 100 рублей, в том числе:</a:t>
            </a:r>
            <a:endParaRPr lang="ru-RU" dirty="0">
              <a:solidFill>
                <a:schemeClr val="accent2"/>
              </a:solidFill>
              <a:latin typeface="Montserrat Medium" panose="00000600000000000000" pitchFamily="50" charset="-5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520AE1C-5CB0-427A-A637-83E605B39575}"/>
              </a:ext>
            </a:extLst>
          </p:cNvPr>
          <p:cNvSpPr txBox="1"/>
          <p:nvPr/>
        </p:nvSpPr>
        <p:spPr>
          <a:xfrm>
            <a:off x="3900198" y="4281895"/>
            <a:ext cx="6531047" cy="1740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- федеральный бюджет – 16 млн. 694 тысячи 700 рублей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- областной  бюджет – 7 млн. 196  тыс. 300 рублей</a:t>
            </a:r>
          </a:p>
          <a:p>
            <a:r>
              <a:rPr lang="ru-RU" dirty="0">
                <a:solidFill>
                  <a:schemeClr val="accent1"/>
                </a:solidFill>
                <a:effectLst/>
                <a:latin typeface="Montserrat Medium" panose="00000600000000000000" pitchFamily="50" charset="-52"/>
                <a:ea typeface="Calibri" panose="020F0502020204030204" pitchFamily="34" charset="0"/>
              </a:rPr>
              <a:t>- муниципальный  бюджет - 2 млн. 768  тыс. 600 рублей</a:t>
            </a:r>
            <a:endParaRPr lang="ru-RU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8500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Pedsovet_2020">
      <a:dk1>
        <a:sysClr val="windowText" lastClr="000000"/>
      </a:dk1>
      <a:lt1>
        <a:sysClr val="window" lastClr="FFFFFF"/>
      </a:lt1>
      <a:dk2>
        <a:srgbClr val="4B5052"/>
      </a:dk2>
      <a:lt2>
        <a:srgbClr val="E7E6E6"/>
      </a:lt2>
      <a:accent1>
        <a:srgbClr val="005192"/>
      </a:accent1>
      <a:accent2>
        <a:srgbClr val="EA5920"/>
      </a:accent2>
      <a:accent3>
        <a:srgbClr val="A5A5A5"/>
      </a:accent3>
      <a:accent4>
        <a:srgbClr val="F59132"/>
      </a:accent4>
      <a:accent5>
        <a:srgbClr val="2692FA"/>
      </a:accent5>
      <a:accent6>
        <a:srgbClr val="587CB2"/>
      </a:accent6>
      <a:hlink>
        <a:srgbClr val="0563C1"/>
      </a:hlink>
      <a:folHlink>
        <a:srgbClr val="B420CD"/>
      </a:folHlink>
    </a:clrScheme>
    <a:fontScheme name="Другая 3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</TotalTime>
  <Words>2265</Words>
  <Application>Microsoft Office PowerPoint</Application>
  <PresentationFormat>Произвольный</PresentationFormat>
  <Paragraphs>511</Paragraphs>
  <Slides>47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6" baseType="lpstr">
      <vt:lpstr>Arial</vt:lpstr>
      <vt:lpstr>Courier New</vt:lpstr>
      <vt:lpstr>Times New Roman</vt:lpstr>
      <vt:lpstr>Arial Bold</vt:lpstr>
      <vt:lpstr>Montserrat</vt:lpstr>
      <vt:lpstr>Wingdings</vt:lpstr>
      <vt:lpstr>Montserrat Medium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Выпускники школ Всеволожского района, победившие во ВсОШ 2019-2020 года, получившие денежное поощрение</vt:lpstr>
      <vt:lpstr>Дополнительные меры по поддержке победителей и призеров заключительного этапа Всероссийской олимпиады школьников и педагогов-наставников, подготовивших школьников</vt:lpstr>
      <vt:lpstr>Динамика увеличения численности обучающихся, которым оказаны меры поддержки</vt:lpstr>
      <vt:lpstr>Система оценки и управления качеством образования</vt:lpstr>
      <vt:lpstr>Презентация PowerPoint</vt:lpstr>
      <vt:lpstr>Презентация PowerPoint</vt:lpstr>
      <vt:lpstr>Презентация PowerPoint</vt:lpstr>
      <vt:lpstr>Мероприятия по обеспечению объективности оценки образовательных результатов</vt:lpstr>
      <vt:lpstr>Работа с образовательными учреждениями, показывающими низкие образовательные результаты обучающихся и школами-новостройками</vt:lpstr>
      <vt:lpstr>Динамика увеличения охвата дополнительным образованием</vt:lpstr>
      <vt:lpstr>Старт реализации федерального проекта «Патриотическое воспитание»</vt:lpstr>
      <vt:lpstr>Российское движение школьников (РДШ) </vt:lpstr>
      <vt:lpstr>ЮНАРМИЯ</vt:lpstr>
      <vt:lpstr>МОУ «Гимназия» г.Сертолово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Муниципальный фестиваль конкурсов педагогического мастерства «Профессиональный успех»</vt:lpstr>
      <vt:lpstr>Презентация PowerPoint</vt:lpstr>
      <vt:lpstr>Муниципальный фестиваль конкурсов педагогического мастерства «Профессиональный успех»</vt:lpstr>
      <vt:lpstr>Конкурсы регионального уровня</vt:lpstr>
      <vt:lpstr>Профессиональное развитие молодых педагогов </vt:lpstr>
      <vt:lpstr>Приоритетные задачи для системы образования на новый учебный год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User</cp:lastModifiedBy>
  <cp:revision>255</cp:revision>
  <dcterms:created xsi:type="dcterms:W3CDTF">2020-08-13T16:34:50Z</dcterms:created>
  <dcterms:modified xsi:type="dcterms:W3CDTF">2021-08-27T10:38:06Z</dcterms:modified>
</cp:coreProperties>
</file>